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27" r:id="rId2"/>
    <p:sldId id="307" r:id="rId3"/>
    <p:sldId id="277" r:id="rId4"/>
    <p:sldId id="278" r:id="rId5"/>
    <p:sldId id="321" r:id="rId6"/>
    <p:sldId id="324" r:id="rId7"/>
    <p:sldId id="325" r:id="rId8"/>
    <p:sldId id="319" r:id="rId9"/>
    <p:sldId id="320" r:id="rId10"/>
    <p:sldId id="323" r:id="rId11"/>
    <p:sldId id="280" r:id="rId12"/>
    <p:sldId id="279" r:id="rId13"/>
    <p:sldId id="281" r:id="rId14"/>
    <p:sldId id="259" r:id="rId15"/>
    <p:sldId id="260" r:id="rId16"/>
    <p:sldId id="312" r:id="rId17"/>
    <p:sldId id="308" r:id="rId18"/>
    <p:sldId id="309" r:id="rId19"/>
    <p:sldId id="310" r:id="rId20"/>
    <p:sldId id="311" r:id="rId21"/>
    <p:sldId id="313" r:id="rId22"/>
    <p:sldId id="316" r:id="rId23"/>
    <p:sldId id="261" r:id="rId24"/>
    <p:sldId id="326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317" r:id="rId36"/>
    <p:sldId id="287" r:id="rId37"/>
    <p:sldId id="272" r:id="rId38"/>
    <p:sldId id="31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C473E-DB64-416F-8F3F-30A10FB89B34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C2481-29B1-40E6-9140-6053D22F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51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3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6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53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8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8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9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38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57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61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74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5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78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7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8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32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84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52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59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06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4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41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2481-29B1-40E6-9140-6053D22F63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1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8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9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3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0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0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8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C34A7-9120-4B8B-8432-5F8679428A6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8640-9BE7-4B0C-8392-F3CC4339B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zggE56Ud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15" y="102108"/>
            <a:ext cx="7126224" cy="26487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86076"/>
            <a:ext cx="5715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Activity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0" y="1258065"/>
            <a:ext cx="4258692" cy="5544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9" y="1258064"/>
            <a:ext cx="4273005" cy="5544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7583" y="796399"/>
            <a:ext cx="7179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Please make sure these end up back into their baggies!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44" y="365125"/>
            <a:ext cx="10973656" cy="1325563"/>
          </a:xfrm>
        </p:spPr>
        <p:txBody>
          <a:bodyPr/>
          <a:lstStyle/>
          <a:p>
            <a:r>
              <a:rPr lang="en-US" dirty="0"/>
              <a:t>What types of things did you use to categorize?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935" y="1430069"/>
            <a:ext cx="10515600" cy="4898811"/>
          </a:xfrm>
        </p:spPr>
        <p:txBody>
          <a:bodyPr>
            <a:normAutofit/>
          </a:bodyPr>
          <a:lstStyle/>
          <a:p>
            <a:r>
              <a:rPr lang="en-US" dirty="0"/>
              <a:t>Shape</a:t>
            </a:r>
          </a:p>
          <a:p>
            <a:r>
              <a:rPr lang="en-US" dirty="0"/>
              <a:t>Size?</a:t>
            </a:r>
          </a:p>
          <a:p>
            <a:r>
              <a:rPr lang="en-US" dirty="0"/>
              <a:t>Color?</a:t>
            </a:r>
          </a:p>
          <a:p>
            <a:r>
              <a:rPr lang="en-US" dirty="0"/>
              <a:t>Density of stars?</a:t>
            </a:r>
          </a:p>
          <a:p>
            <a:r>
              <a:rPr lang="en-US" dirty="0"/>
              <a:t>Luminosity?</a:t>
            </a:r>
          </a:p>
          <a:p>
            <a:r>
              <a:rPr lang="en-US" dirty="0"/>
              <a:t>Distance?</a:t>
            </a:r>
          </a:p>
          <a:p>
            <a:r>
              <a:rPr lang="en-US" dirty="0"/>
              <a:t>Constituents? (types of stars)</a:t>
            </a:r>
          </a:p>
          <a:p>
            <a:r>
              <a:rPr lang="en-US" dirty="0"/>
              <a:t>Central Bulge?</a:t>
            </a:r>
          </a:p>
          <a:p>
            <a:r>
              <a:rPr lang="en-US" dirty="0"/>
              <a:t>Motion? (could astronomers use this?)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8768" y="6067270"/>
            <a:ext cx="7211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There is no real correct way to organize them.</a:t>
            </a:r>
          </a:p>
        </p:txBody>
      </p:sp>
    </p:spTree>
    <p:extLst>
      <p:ext uri="{BB962C8B-B14F-4D97-AF65-F5344CB8AC3E}">
        <p14:creationId xmlns:p14="http://schemas.microsoft.com/office/powerpoint/2010/main" val="9143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85725"/>
            <a:ext cx="3540919" cy="1012032"/>
          </a:xfrm>
        </p:spPr>
        <p:txBody>
          <a:bodyPr/>
          <a:lstStyle/>
          <a:p>
            <a:r>
              <a:rPr lang="en-US" dirty="0"/>
              <a:t>Edwin Hubble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09" y="1097757"/>
            <a:ext cx="8915431" cy="37567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1920’s</a:t>
            </a:r>
            <a:r>
              <a:rPr lang="en-US" dirty="0"/>
              <a:t>  looked at thousands of galaxies and </a:t>
            </a:r>
            <a:r>
              <a:rPr lang="en-US" dirty="0">
                <a:solidFill>
                  <a:srgbClr val="FFFF00"/>
                </a:solidFill>
              </a:rPr>
              <a:t>organized them based </a:t>
            </a:r>
            <a:r>
              <a:rPr lang="en-US" u="sng" dirty="0">
                <a:solidFill>
                  <a:srgbClr val="FFFF00"/>
                </a:solidFill>
              </a:rPr>
              <a:t>only</a:t>
            </a:r>
            <a:r>
              <a:rPr lang="en-US" dirty="0">
                <a:solidFill>
                  <a:srgbClr val="FFFF00"/>
                </a:solidFill>
              </a:rPr>
              <a:t> on their </a:t>
            </a:r>
            <a:r>
              <a:rPr lang="en-US" u="sng" dirty="0">
                <a:solidFill>
                  <a:srgbClr val="FFFF00"/>
                </a:solidFill>
              </a:rPr>
              <a:t>shape</a:t>
            </a:r>
          </a:p>
          <a:p>
            <a:pPr lvl="1"/>
            <a:r>
              <a:rPr lang="en-US" dirty="0"/>
              <a:t>He did A LOT of other things too!</a:t>
            </a:r>
          </a:p>
          <a:p>
            <a:pPr lvl="2"/>
            <a:r>
              <a:rPr lang="en-US" dirty="0"/>
              <a:t>That’s why he has a space telescope named after him</a:t>
            </a:r>
          </a:p>
          <a:p>
            <a:r>
              <a:rPr lang="en-US" dirty="0"/>
              <a:t>His tuning fork example seemed to show an </a:t>
            </a:r>
            <a:r>
              <a:rPr lang="en-US" u="sng" dirty="0">
                <a:solidFill>
                  <a:srgbClr val="FFFF00"/>
                </a:solidFill>
              </a:rPr>
              <a:t>evolutionary trend</a:t>
            </a:r>
            <a:r>
              <a:rPr lang="en-US" dirty="0">
                <a:solidFill>
                  <a:srgbClr val="FFFF00"/>
                </a:solidFill>
              </a:rPr>
              <a:t> from young to old</a:t>
            </a:r>
            <a:r>
              <a:rPr lang="en-US" dirty="0"/>
              <a:t>.</a:t>
            </a:r>
          </a:p>
          <a:p>
            <a:r>
              <a:rPr lang="en-US" dirty="0"/>
              <a:t>Start as an Elliptical</a:t>
            </a:r>
          </a:p>
          <a:p>
            <a:r>
              <a:rPr lang="en-US" dirty="0"/>
              <a:t>Ends as a spiral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40" y="0"/>
            <a:ext cx="3081360" cy="3914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69" y="3200400"/>
            <a:ext cx="4643471" cy="38243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209" y="4629005"/>
            <a:ext cx="44487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Now we know that </a:t>
            </a:r>
            <a:r>
              <a:rPr lang="en-US" sz="2800" dirty="0">
                <a:solidFill>
                  <a:srgbClr val="FFFF00"/>
                </a:solidFill>
              </a:rPr>
              <a:t>isn’t necessarily correct</a:t>
            </a:r>
            <a:r>
              <a:rPr lang="en-US" sz="2800" dirty="0"/>
              <a:t>, but we </a:t>
            </a:r>
            <a:r>
              <a:rPr lang="en-US" sz="2800" dirty="0">
                <a:solidFill>
                  <a:srgbClr val="FFFF00"/>
                </a:solidFill>
              </a:rPr>
              <a:t>still use his system, though with some changes</a:t>
            </a:r>
          </a:p>
        </p:txBody>
      </p:sp>
    </p:spTree>
    <p:extLst>
      <p:ext uri="{BB962C8B-B14F-4D97-AF65-F5344CB8AC3E}">
        <p14:creationId xmlns:p14="http://schemas.microsoft.com/office/powerpoint/2010/main" val="11199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2" y="127978"/>
            <a:ext cx="8379618" cy="69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Galaxies -  Now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1447800"/>
            <a:ext cx="7467600" cy="487375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Type 1: spiral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Type 2: elliptical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Type 3: irregular</a:t>
            </a:r>
          </a:p>
        </p:txBody>
      </p:sp>
      <p:pic>
        <p:nvPicPr>
          <p:cNvPr id="2050" name="Picture 2" descr="http://www.universetoday.com/wp-content/uploads/2011/05/WI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0"/>
            <a:ext cx="5867400" cy="4400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98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808038"/>
          </a:xfrm>
        </p:spPr>
        <p:txBody>
          <a:bodyPr/>
          <a:lstStyle/>
          <a:p>
            <a:r>
              <a:rPr lang="en-US" dirty="0"/>
              <a:t>Type 1: spiral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762000"/>
            <a:ext cx="7467600" cy="4873752"/>
          </a:xfrm>
        </p:spPr>
        <p:txBody>
          <a:bodyPr/>
          <a:lstStyle/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dirty="0">
                <a:solidFill>
                  <a:srgbClr val="FFC000"/>
                </a:solidFill>
              </a:rPr>
              <a:t>Flattened disk of gas dust and stars with bright central bulges and spiral arms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dirty="0"/>
              <a:t>M101 – pinwheel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dirty="0"/>
              <a:t>2/3 have central bars</a:t>
            </a:r>
          </a:p>
          <a:p>
            <a:endParaRPr lang="en-US" dirty="0"/>
          </a:p>
        </p:txBody>
      </p:sp>
      <p:pic>
        <p:nvPicPr>
          <p:cNvPr id="39938" name="Picture 2" descr="File:M101 hires STScI-PRC2006-1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183" y="1785988"/>
            <a:ext cx="7068175" cy="552921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6" y="2246811"/>
            <a:ext cx="8020594" cy="4611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5473" y="3954197"/>
            <a:ext cx="2656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1">
              <a:spcBef>
                <a:spcPts val="600"/>
              </a:spcBef>
              <a:buSzPct val="70000"/>
            </a:pPr>
            <a:r>
              <a:rPr lang="en-US" dirty="0"/>
              <a:t>Barred Spiral NGC 1300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45" y="1227904"/>
            <a:ext cx="6191250" cy="6191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2473" y="4565321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Roboto"/>
              </a:rPr>
              <a:t>NGC 891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66"/>
            <a:ext cx="10415431" cy="6888366"/>
          </a:xfrm>
        </p:spPr>
      </p:pic>
    </p:spTree>
    <p:extLst>
      <p:ext uri="{BB962C8B-B14F-4D97-AF65-F5344CB8AC3E}">
        <p14:creationId xmlns:p14="http://schemas.microsoft.com/office/powerpoint/2010/main" val="1613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1264" cy="6858000"/>
          </a:xfrm>
        </p:spPr>
      </p:pic>
    </p:spTree>
    <p:extLst>
      <p:ext uri="{BB962C8B-B14F-4D97-AF65-F5344CB8AC3E}">
        <p14:creationId xmlns:p14="http://schemas.microsoft.com/office/powerpoint/2010/main" val="28164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55300" cy="6848551"/>
          </a:xfrm>
        </p:spPr>
      </p:pic>
    </p:spTree>
    <p:extLst>
      <p:ext uri="{BB962C8B-B14F-4D97-AF65-F5344CB8AC3E}">
        <p14:creationId xmlns:p14="http://schemas.microsoft.com/office/powerpoint/2010/main" val="32382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12"/>
            <a:ext cx="9726734" cy="6869112"/>
          </a:xfrm>
        </p:spPr>
      </p:pic>
    </p:spTree>
    <p:extLst>
      <p:ext uri="{BB962C8B-B14F-4D97-AF65-F5344CB8AC3E}">
        <p14:creationId xmlns:p14="http://schemas.microsoft.com/office/powerpoint/2010/main" val="39700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385" y="-307178"/>
            <a:ext cx="4513170" cy="14085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Learning Goals: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770" y="625034"/>
            <a:ext cx="7156531" cy="5136256"/>
          </a:xfrm>
        </p:spPr>
        <p:txBody>
          <a:bodyPr>
            <a:noAutofit/>
          </a:bodyPr>
          <a:lstStyle/>
          <a:p>
            <a:r>
              <a:rPr lang="en-US" sz="3200" dirty="0"/>
              <a:t>I will:</a:t>
            </a:r>
          </a:p>
          <a:p>
            <a:pPr lvl="0"/>
            <a:r>
              <a:rPr lang="en-US" sz="3200" dirty="0"/>
              <a:t>understand the properties of different types of galaxies.</a:t>
            </a:r>
          </a:p>
          <a:p>
            <a:pPr lvl="0"/>
            <a:r>
              <a:rPr lang="en-US" sz="3200" dirty="0"/>
              <a:t>understand how the universe came to be what we observe today.</a:t>
            </a:r>
          </a:p>
          <a:p>
            <a:pPr lvl="0"/>
            <a:r>
              <a:rPr lang="en-US" sz="3200" dirty="0"/>
              <a:t>understand how astronomers use astronomical objects (standard candles) </a:t>
            </a:r>
          </a:p>
          <a:p>
            <a:r>
              <a:rPr lang="en-US" sz="3200" dirty="0"/>
              <a:t>as a distance ladder to estimate the size of the universe and to measure large </a:t>
            </a:r>
          </a:p>
          <a:p>
            <a:r>
              <a:rPr lang="en-US" sz="3200" dirty="0"/>
              <a:t>distances in the universe.</a:t>
            </a:r>
          </a:p>
          <a:p>
            <a:pPr lvl="0"/>
            <a:r>
              <a:rPr lang="en-US" sz="3200" dirty="0"/>
              <a:t>understand how astronomers determine the age and size of the universe?.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6484" y="625035"/>
            <a:ext cx="46743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4. </a:t>
            </a:r>
            <a:r>
              <a:rPr lang="en-US" sz="2400" b="1" u="sng" dirty="0">
                <a:solidFill>
                  <a:srgbClr val="FFFF00"/>
                </a:solidFill>
              </a:rPr>
              <a:t>Complex Knowledge</a:t>
            </a:r>
            <a:r>
              <a:rPr lang="en-US" sz="2400" dirty="0">
                <a:solidFill>
                  <a:srgbClr val="FFFF00"/>
                </a:solidFill>
              </a:rPr>
              <a:t>:  demonstrations of learning that go </a:t>
            </a:r>
            <a:r>
              <a:rPr lang="en-US" sz="2400" dirty="0" err="1">
                <a:solidFill>
                  <a:srgbClr val="FFFF00"/>
                </a:solidFill>
              </a:rPr>
              <a:t>aboveand</a:t>
            </a:r>
            <a:r>
              <a:rPr lang="en-US" sz="2400" dirty="0">
                <a:solidFill>
                  <a:srgbClr val="FFFF00"/>
                </a:solidFill>
              </a:rPr>
              <a:t> above and beyond what was explicitly taught.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3. </a:t>
            </a:r>
            <a:r>
              <a:rPr lang="en-US" sz="2400" b="1" u="sng" dirty="0">
                <a:solidFill>
                  <a:srgbClr val="FFFF00"/>
                </a:solidFill>
              </a:rPr>
              <a:t>Knowledge</a:t>
            </a:r>
            <a:r>
              <a:rPr lang="en-US" sz="2400" dirty="0">
                <a:solidFill>
                  <a:srgbClr val="FFFF00"/>
                </a:solidFill>
              </a:rPr>
              <a:t>: meeting the learning goals and expectations.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2. </a:t>
            </a:r>
            <a:r>
              <a:rPr lang="en-US" sz="2400" b="1" u="sng" dirty="0">
                <a:solidFill>
                  <a:srgbClr val="FFFF00"/>
                </a:solidFill>
              </a:rPr>
              <a:t>Foundational knowledge</a:t>
            </a:r>
            <a:r>
              <a:rPr lang="en-US" sz="2400" dirty="0">
                <a:solidFill>
                  <a:srgbClr val="FFFF00"/>
                </a:solidFill>
              </a:rPr>
              <a:t>: simpler procedures, isolated details, vocabulary.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1. </a:t>
            </a:r>
            <a:r>
              <a:rPr lang="en-US" sz="2400" b="1" u="sng" dirty="0">
                <a:solidFill>
                  <a:srgbClr val="FFFF00"/>
                </a:solidFill>
              </a:rPr>
              <a:t>Limited knowledge</a:t>
            </a:r>
            <a:r>
              <a:rPr lang="en-US" sz="2400" dirty="0">
                <a:solidFill>
                  <a:srgbClr val="FFFF00"/>
                </a:solidFill>
              </a:rPr>
              <a:t>: know very little details but working toward a higher level</a:t>
            </a:r>
            <a:r>
              <a:rPr lang="en-US" dirty="0">
                <a:solidFill>
                  <a:srgbClr val="FFFF00"/>
                </a:solidFill>
              </a:rPr>
              <a:t>.</a:t>
            </a:r>
            <a:r>
              <a:rPr lang="en-US" sz="900" dirty="0">
                <a:solidFill>
                  <a:srgbClr val="FF0000"/>
                </a:solidFill>
              </a:rPr>
              <a:t/>
            </a:r>
            <a:br>
              <a:rPr lang="en-US" sz="9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16893" cy="6858000"/>
          </a:xfrm>
        </p:spPr>
      </p:pic>
    </p:spTree>
    <p:extLst>
      <p:ext uri="{BB962C8B-B14F-4D97-AF65-F5344CB8AC3E}">
        <p14:creationId xmlns:p14="http://schemas.microsoft.com/office/powerpoint/2010/main" val="14925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5700" cy="6906419"/>
          </a:xfrm>
        </p:spPr>
      </p:pic>
    </p:spTree>
    <p:extLst>
      <p:ext uri="{BB962C8B-B14F-4D97-AF65-F5344CB8AC3E}">
        <p14:creationId xmlns:p14="http://schemas.microsoft.com/office/powerpoint/2010/main" val="20572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https://www.youtube.com/watch?v=GvzggE56UdY</a:t>
            </a:r>
          </a:p>
        </p:txBody>
      </p:sp>
      <p:pic>
        <p:nvPicPr>
          <p:cNvPr id="4" name="GvzggE56Ud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7146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639762"/>
          </a:xfrm>
        </p:spPr>
        <p:txBody>
          <a:bodyPr>
            <a:noAutofit/>
          </a:bodyPr>
          <a:lstStyle/>
          <a:p>
            <a:r>
              <a:rPr lang="en-US" sz="6600" dirty="0"/>
              <a:t>Type 2: elliptical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1906" y="1327266"/>
            <a:ext cx="6195753" cy="4873752"/>
          </a:xfrm>
        </p:spPr>
        <p:txBody>
          <a:bodyPr>
            <a:normAutofit/>
          </a:bodyPr>
          <a:lstStyle/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600" dirty="0">
                <a:solidFill>
                  <a:srgbClr val="FFC000"/>
                </a:solidFill>
              </a:rPr>
              <a:t>Football or sphere shaped, little gas and dust, not much ongoing star </a:t>
            </a:r>
            <a:r>
              <a:rPr lang="en-US" sz="3600" dirty="0" smtClean="0">
                <a:solidFill>
                  <a:srgbClr val="FFC000"/>
                </a:solidFill>
              </a:rPr>
              <a:t>formation</a:t>
            </a:r>
          </a:p>
          <a:p>
            <a:pPr marL="731520" lvl="2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200" dirty="0" smtClean="0">
                <a:solidFill>
                  <a:srgbClr val="FFC000"/>
                </a:solidFill>
              </a:rPr>
              <a:t>Used up all their star forming material already.</a:t>
            </a:r>
          </a:p>
          <a:p>
            <a:pPr marL="731520" lvl="2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200" dirty="0" smtClean="0">
                <a:solidFill>
                  <a:srgbClr val="FFC000"/>
                </a:solidFill>
              </a:rPr>
              <a:t>Are these older or younger than spiral galaxies?</a:t>
            </a:r>
            <a:endParaRPr lang="en-US" sz="3200" dirty="0">
              <a:solidFill>
                <a:srgbClr val="FFC000"/>
              </a:solidFill>
            </a:endParaRP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600" dirty="0"/>
              <a:t>M87 – Virgo A</a:t>
            </a:r>
          </a:p>
          <a:p>
            <a:pPr>
              <a:buNone/>
            </a:pPr>
            <a:endParaRPr lang="en-US" sz="4000" dirty="0"/>
          </a:p>
        </p:txBody>
      </p:sp>
      <p:pic>
        <p:nvPicPr>
          <p:cNvPr id="38914" name="Picture 2" descr="http://messier.seds.org/Jpg/m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659" y="1327266"/>
            <a:ext cx="4194935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0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2" y="127978"/>
            <a:ext cx="8379618" cy="69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7467600" cy="715962"/>
          </a:xfrm>
        </p:spPr>
        <p:txBody>
          <a:bodyPr/>
          <a:lstStyle/>
          <a:p>
            <a:r>
              <a:rPr lang="en-US" dirty="0"/>
              <a:t>Type 3: irregular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53589"/>
            <a:ext cx="7467600" cy="4873752"/>
          </a:xfrm>
        </p:spPr>
        <p:txBody>
          <a:bodyPr>
            <a:normAutofit/>
          </a:bodyPr>
          <a:lstStyle/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600" dirty="0">
                <a:solidFill>
                  <a:srgbClr val="FFC000"/>
                </a:solidFill>
              </a:rPr>
              <a:t>Neither spiral or elliptical, more common far away from earth. Could be due to galactic collisions or gravity pulling apart other galaxies.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3600" dirty="0"/>
              <a:t>Bird Galaxy</a:t>
            </a:r>
          </a:p>
          <a:p>
            <a:endParaRPr lang="en-US" sz="4000" dirty="0"/>
          </a:p>
        </p:txBody>
      </p:sp>
      <p:pic>
        <p:nvPicPr>
          <p:cNvPr id="37892" name="Picture 4" descr="http://anneminard.com/wp/wp-content/uploads/2009/04/irregular-3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244" y="2209800"/>
            <a:ext cx="46482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9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1 : M84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elliptical</a:t>
            </a:r>
          </a:p>
        </p:txBody>
      </p:sp>
      <p:pic>
        <p:nvPicPr>
          <p:cNvPr id="1026" name="Picture 2" descr="File:Messier 84 nucleus Hub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932" y="1371601"/>
            <a:ext cx="5339469" cy="5533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87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2: NGC 2997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spiral</a:t>
            </a:r>
          </a:p>
        </p:txBody>
      </p:sp>
      <p:pic>
        <p:nvPicPr>
          <p:cNvPr id="35842" name="Picture 2" descr="File:NGC 2997 E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57912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3: NGC 5383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Barred Spiral</a:t>
            </a:r>
          </a:p>
        </p:txBody>
      </p:sp>
      <p:pic>
        <p:nvPicPr>
          <p:cNvPr id="34818" name="Picture 2" descr="http://www.noao.edu/outreach/aop/observers/n5383balfou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1524000"/>
            <a:ext cx="5581855" cy="5191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3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4: Large Magellanic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irregular</a:t>
            </a:r>
          </a:p>
        </p:txBody>
      </p:sp>
      <p:pic>
        <p:nvPicPr>
          <p:cNvPr id="33794" name="Picture 2" descr="File:Large.mc.arp.750pi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9492" y="1905000"/>
            <a:ext cx="6085607" cy="4057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Activity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0" y="1258065"/>
            <a:ext cx="4258692" cy="5544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9" y="1258064"/>
            <a:ext cx="4273005" cy="55447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7583" y="796399"/>
            <a:ext cx="7179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Please make sure these end up back into their baggies!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9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5: NGC 4622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spiral</a:t>
            </a:r>
          </a:p>
        </p:txBody>
      </p:sp>
      <p:pic>
        <p:nvPicPr>
          <p:cNvPr id="32770" name="Picture 2" descr="File:NGC 4622HST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2698"/>
            <a:ext cx="5029200" cy="5716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43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6: M83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Barred spiral</a:t>
            </a:r>
          </a:p>
        </p:txBody>
      </p:sp>
      <p:pic>
        <p:nvPicPr>
          <p:cNvPr id="31746" name="Picture 2" descr="File:MESSIER 083 ESO 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525780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7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7: Centaurus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irregular</a:t>
            </a:r>
          </a:p>
        </p:txBody>
      </p:sp>
      <p:pic>
        <p:nvPicPr>
          <p:cNvPr id="30722" name="Picture 2" descr="File:Centaurus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47800"/>
            <a:ext cx="51816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20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8: M59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elliptical</a:t>
            </a:r>
          </a:p>
        </p:txBody>
      </p:sp>
      <p:pic>
        <p:nvPicPr>
          <p:cNvPr id="29698" name="Picture 2" descr="File:Messier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95400"/>
            <a:ext cx="49530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7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9: NGC1365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Barred Spiral</a:t>
            </a:r>
          </a:p>
        </p:txBody>
      </p:sp>
      <p:pic>
        <p:nvPicPr>
          <p:cNvPr id="36866" name="Picture 2" descr="File:Phot-08a-99-hi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1524000"/>
            <a:ext cx="5189741" cy="5181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4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10: Sombrero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Spiral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0326E-36AD-4E49-9301-9EE08F418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27" y="1980739"/>
            <a:ext cx="7841674" cy="4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072" y="935340"/>
            <a:ext cx="4898703" cy="1325563"/>
          </a:xfrm>
        </p:spPr>
        <p:txBody>
          <a:bodyPr>
            <a:noAutofit/>
          </a:bodyPr>
          <a:lstStyle/>
          <a:p>
            <a:r>
              <a:rPr lang="en-US" dirty="0"/>
              <a:t>If you were to re-do your classifications based on Hubble’s categories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994" y="3506728"/>
            <a:ext cx="45908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Would anything change?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Why would things change?\Why would they stay the same?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F335FF-1F55-4960-882C-920901635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67" y="85234"/>
            <a:ext cx="6748833" cy="9270536"/>
          </a:xfrm>
        </p:spPr>
      </p:pic>
    </p:spTree>
    <p:extLst>
      <p:ext uri="{BB962C8B-B14F-4D97-AF65-F5344CB8AC3E}">
        <p14:creationId xmlns:p14="http://schemas.microsoft.com/office/powerpoint/2010/main" val="42111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403848"/>
            <a:ext cx="7467600" cy="454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https://www.galaxyzoo.org/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563" y="6334780"/>
            <a:ext cx="9051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https://www.zooniverse.org/projects/zookeeper/galaxy-zoo/</a:t>
            </a:r>
          </a:p>
        </p:txBody>
      </p:sp>
    </p:spTree>
    <p:extLst>
      <p:ext uri="{BB962C8B-B14F-4D97-AF65-F5344CB8AC3E}">
        <p14:creationId xmlns:p14="http://schemas.microsoft.com/office/powerpoint/2010/main" val="334984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/>
              <a:t>Google </a:t>
            </a:r>
            <a:r>
              <a:rPr lang="en-US" strike="sngStrike" smtClean="0"/>
              <a:t>Classroom</a:t>
            </a:r>
            <a:br>
              <a:rPr lang="en-US" strike="sngStrike" smtClean="0"/>
            </a:br>
            <a:r>
              <a:rPr lang="en-US" smtClean="0"/>
              <a:t>Canvas</a:t>
            </a:r>
            <a:endParaRPr lang="en-US" strike="sngStrik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7" y="0"/>
            <a:ext cx="5437322" cy="7135840"/>
          </a:xfrm>
        </p:spPr>
      </p:pic>
    </p:spTree>
    <p:extLst>
      <p:ext uri="{BB962C8B-B14F-4D97-AF65-F5344CB8AC3E}">
        <p14:creationId xmlns:p14="http://schemas.microsoft.com/office/powerpoint/2010/main" val="11765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47" y="365125"/>
            <a:ext cx="5301465" cy="1325563"/>
          </a:xfrm>
        </p:spPr>
        <p:txBody>
          <a:bodyPr>
            <a:normAutofit/>
          </a:bodyPr>
          <a:lstStyle/>
          <a:p>
            <a:r>
              <a:rPr lang="en-US" b="1" dirty="0"/>
              <a:t>Create something similar in your journal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095359"/>
            <a:ext cx="5870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ym typeface="Wingdings" panose="05000000000000000000" pitchFamily="2" charset="2"/>
              </a:rPr>
              <a:t>YOU decide </a:t>
            </a:r>
            <a:r>
              <a:rPr lang="en-US" sz="4000" b="1" u="sng" dirty="0">
                <a:sym typeface="Wingdings" panose="05000000000000000000" pitchFamily="2" charset="2"/>
              </a:rPr>
              <a:t>what</a:t>
            </a:r>
            <a:r>
              <a:rPr lang="en-US" sz="4000" b="1" dirty="0">
                <a:sym typeface="Wingdings" panose="05000000000000000000" pitchFamily="2" charset="2"/>
              </a:rPr>
              <a:t> the classification schemes  are</a:t>
            </a:r>
          </a:p>
          <a:p>
            <a:r>
              <a:rPr lang="en-US" sz="4000" b="1" dirty="0">
                <a:sym typeface="Wingdings" panose="05000000000000000000" pitchFamily="2" charset="2"/>
              </a:rPr>
              <a:t>You decide </a:t>
            </a:r>
            <a:r>
              <a:rPr lang="en-US" sz="4000" b="1" u="sng" dirty="0">
                <a:sym typeface="Wingdings" panose="05000000000000000000" pitchFamily="2" charset="2"/>
              </a:rPr>
              <a:t>how many </a:t>
            </a:r>
            <a:r>
              <a:rPr lang="en-US" sz="4000" b="1" dirty="0">
                <a:sym typeface="Wingdings" panose="05000000000000000000" pitchFamily="2" charset="2"/>
              </a:rPr>
              <a:t>groups each one needs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969828-DE35-4EFB-ADD9-0D7ED5DB9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20" y="31038"/>
            <a:ext cx="6740898" cy="9259637"/>
          </a:xfrm>
        </p:spPr>
      </p:pic>
    </p:spTree>
    <p:extLst>
      <p:ext uri="{BB962C8B-B14F-4D97-AF65-F5344CB8AC3E}">
        <p14:creationId xmlns:p14="http://schemas.microsoft.com/office/powerpoint/2010/main" val="39252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1ED7-CC19-4189-9AE0-91FF91043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3303F-B92E-4740-A47B-0060ACADA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2" y="1094874"/>
            <a:ext cx="11871678" cy="5082089"/>
          </a:xfrm>
        </p:spPr>
      </p:pic>
    </p:spTree>
    <p:extLst>
      <p:ext uri="{BB962C8B-B14F-4D97-AF65-F5344CB8AC3E}">
        <p14:creationId xmlns:p14="http://schemas.microsoft.com/office/powerpoint/2010/main" val="22639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47" y="365125"/>
            <a:ext cx="5301465" cy="1325563"/>
          </a:xfrm>
        </p:spPr>
        <p:txBody>
          <a:bodyPr>
            <a:normAutofit/>
          </a:bodyPr>
          <a:lstStyle/>
          <a:p>
            <a:r>
              <a:rPr lang="en-US" b="1" dirty="0"/>
              <a:t>Create something similar in your journal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095359"/>
            <a:ext cx="5870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ym typeface="Wingdings" panose="05000000000000000000" pitchFamily="2" charset="2"/>
              </a:rPr>
              <a:t>YOU decide </a:t>
            </a:r>
            <a:r>
              <a:rPr lang="en-US" sz="4000" b="1" u="sng" dirty="0">
                <a:sym typeface="Wingdings" panose="05000000000000000000" pitchFamily="2" charset="2"/>
              </a:rPr>
              <a:t>what</a:t>
            </a:r>
            <a:r>
              <a:rPr lang="en-US" sz="4000" b="1" dirty="0">
                <a:sym typeface="Wingdings" panose="05000000000000000000" pitchFamily="2" charset="2"/>
              </a:rPr>
              <a:t> the classification schemes  are</a:t>
            </a:r>
          </a:p>
          <a:p>
            <a:r>
              <a:rPr lang="en-US" sz="4000" b="1" dirty="0">
                <a:sym typeface="Wingdings" panose="05000000000000000000" pitchFamily="2" charset="2"/>
              </a:rPr>
              <a:t>You decide </a:t>
            </a:r>
            <a:r>
              <a:rPr lang="en-US" sz="4000" b="1" u="sng" dirty="0">
                <a:sym typeface="Wingdings" panose="05000000000000000000" pitchFamily="2" charset="2"/>
              </a:rPr>
              <a:t>how many </a:t>
            </a:r>
            <a:r>
              <a:rPr lang="en-US" sz="4000" b="1" dirty="0">
                <a:sym typeface="Wingdings" panose="05000000000000000000" pitchFamily="2" charset="2"/>
              </a:rPr>
              <a:t>groups each one needs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969828-DE35-4EFB-ADD9-0D7ED5DB9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20" y="31038"/>
            <a:ext cx="6720116" cy="9231089"/>
          </a:xfrm>
        </p:spPr>
      </p:pic>
    </p:spTree>
    <p:extLst>
      <p:ext uri="{BB962C8B-B14F-4D97-AF65-F5344CB8AC3E}">
        <p14:creationId xmlns:p14="http://schemas.microsoft.com/office/powerpoint/2010/main" val="5961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F96BD-BF95-4D6A-9292-9191E26A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How would we classify vehicles?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6C268A-C1B2-48F1-BCC6-A8E56C225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679"/>
            <a:ext cx="3657600" cy="383721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02A1D2-3167-41C4-B415-2E401BD7B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01" y="2848145"/>
            <a:ext cx="3841748" cy="3841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6EB70A-6B9C-4EE7-AB63-3974493AB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46" y="2873054"/>
            <a:ext cx="4458509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7A83-40DB-4368-8CEF-01C594E58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LOCOMOTION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80CF36-C9C1-4A54-9C14-64C29EE1C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9" y="1690687"/>
            <a:ext cx="11988203" cy="4658157"/>
          </a:xfrm>
        </p:spPr>
      </p:pic>
    </p:spTree>
    <p:extLst>
      <p:ext uri="{BB962C8B-B14F-4D97-AF65-F5344CB8AC3E}">
        <p14:creationId xmlns:p14="http://schemas.microsoft.com/office/powerpoint/2010/main" val="20052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FC560-629A-4F88-BB5B-28101C7C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30B893-70BE-4F01-9C62-A69DDDA8E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9" y="1690688"/>
            <a:ext cx="11881237" cy="4616594"/>
          </a:xfrm>
        </p:spPr>
      </p:pic>
    </p:spTree>
    <p:extLst>
      <p:ext uri="{BB962C8B-B14F-4D97-AF65-F5344CB8AC3E}">
        <p14:creationId xmlns:p14="http://schemas.microsoft.com/office/powerpoint/2010/main" val="3157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543</Words>
  <Application>Microsoft Office PowerPoint</Application>
  <PresentationFormat>Widescreen</PresentationFormat>
  <Paragraphs>121</Paragraphs>
  <Slides>38</Slides>
  <Notes>32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Roboto</vt:lpstr>
      <vt:lpstr>Wingdings</vt:lpstr>
      <vt:lpstr>Office Theme</vt:lpstr>
      <vt:lpstr>PowerPoint Presentation</vt:lpstr>
      <vt:lpstr>Learning Goals:</vt:lpstr>
      <vt:lpstr>Sorting Activity</vt:lpstr>
      <vt:lpstr>Create something similar in your journal</vt:lpstr>
      <vt:lpstr>PowerPoint Presentation</vt:lpstr>
      <vt:lpstr>Create something similar in your journal</vt:lpstr>
      <vt:lpstr>How would we classify vehicles?</vt:lpstr>
      <vt:lpstr>LOCOMOTION</vt:lpstr>
      <vt:lpstr>SIZE</vt:lpstr>
      <vt:lpstr>Sorting Activity</vt:lpstr>
      <vt:lpstr>What types of things did you use to categorize?</vt:lpstr>
      <vt:lpstr>Edwin Hubble</vt:lpstr>
      <vt:lpstr>PowerPoint Presentation</vt:lpstr>
      <vt:lpstr>Galaxies -  Now </vt:lpstr>
      <vt:lpstr>Type 1: spiral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https://www.youtube.com/watch?v=GvzggE56UdY</vt:lpstr>
      <vt:lpstr>Type 2: elliptical</vt:lpstr>
      <vt:lpstr>PowerPoint Presentation</vt:lpstr>
      <vt:lpstr>Type 3: irregular</vt:lpstr>
      <vt:lpstr>Galaxy 1 : M84</vt:lpstr>
      <vt:lpstr>Galaxy 2: NGC 2997</vt:lpstr>
      <vt:lpstr>Galaxy 3: NGC 5383</vt:lpstr>
      <vt:lpstr>Galaxy 4: Large Magellanic Cloud</vt:lpstr>
      <vt:lpstr>Galaxy 5: NGC 4622</vt:lpstr>
      <vt:lpstr>Galaxy 6: M83</vt:lpstr>
      <vt:lpstr>Galaxy 7: Centaurus A</vt:lpstr>
      <vt:lpstr>Galaxy 8: M59</vt:lpstr>
      <vt:lpstr>Galaxy 9: NGC1365</vt:lpstr>
      <vt:lpstr>Galaxy 10: Sombrero</vt:lpstr>
      <vt:lpstr>If you were to re-do your classifications based on Hubble’s categories</vt:lpstr>
      <vt:lpstr>PowerPoint Presentation</vt:lpstr>
      <vt:lpstr>Google Classroom Canvas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Hyatt</dc:creator>
  <cp:lastModifiedBy>Hyatt, Evan K.</cp:lastModifiedBy>
  <cp:revision>54</cp:revision>
  <dcterms:created xsi:type="dcterms:W3CDTF">2016-04-05T14:19:48Z</dcterms:created>
  <dcterms:modified xsi:type="dcterms:W3CDTF">2019-03-26T18:06:29Z</dcterms:modified>
</cp:coreProperties>
</file>