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tags/tag34.xml" ContentType="application/vnd.openxmlformats-officedocument.presentationml.tags+xml"/>
  <Override PartName="/ppt/notesSlides/notesSlide35.xml" ContentType="application/vnd.openxmlformats-officedocument.presentationml.notesSlide+xml"/>
  <Override PartName="/ppt/tags/tag35.xml" ContentType="application/vnd.openxmlformats-officedocument.presentationml.tags+xml"/>
  <Override PartName="/ppt/notesSlides/notesSlide36.xml" ContentType="application/vnd.openxmlformats-officedocument.presentationml.notesSlide+xml"/>
  <Override PartName="/ppt/tags/tag36.xml" ContentType="application/vnd.openxmlformats-officedocument.presentationml.tags+xml"/>
  <Override PartName="/ppt/notesSlides/notesSlide37.xml" ContentType="application/vnd.openxmlformats-officedocument.presentationml.notesSlide+xml"/>
  <Override PartName="/ppt/tags/tag37.xml" ContentType="application/vnd.openxmlformats-officedocument.presentationml.tags+xml"/>
  <Override PartName="/ppt/notesSlides/notesSlide38.xml" ContentType="application/vnd.openxmlformats-officedocument.presentationml.notesSlide+xml"/>
  <Override PartName="/ppt/tags/tag38.xml" ContentType="application/vnd.openxmlformats-officedocument.presentationml.tags+xml"/>
  <Override PartName="/ppt/notesSlides/notesSlide39.xml" ContentType="application/vnd.openxmlformats-officedocument.presentationml.notesSlide+xml"/>
  <Override PartName="/ppt/tags/tag39.xml" ContentType="application/vnd.openxmlformats-officedocument.presentationml.tags+xml"/>
  <Override PartName="/ppt/notesSlides/notesSlide40.xml" ContentType="application/vnd.openxmlformats-officedocument.presentationml.notesSlide+xml"/>
  <Override PartName="/ppt/tags/tag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0"/>
  </p:notesMasterIdLst>
  <p:handoutMasterIdLst>
    <p:handoutMasterId r:id="rId51"/>
  </p:handoutMasterIdLst>
  <p:sldIdLst>
    <p:sldId id="257" r:id="rId2"/>
    <p:sldId id="555" r:id="rId3"/>
    <p:sldId id="497" r:id="rId4"/>
    <p:sldId id="499" r:id="rId5"/>
    <p:sldId id="520" r:id="rId6"/>
    <p:sldId id="521" r:id="rId7"/>
    <p:sldId id="559" r:id="rId8"/>
    <p:sldId id="523" r:id="rId9"/>
    <p:sldId id="524" r:id="rId10"/>
    <p:sldId id="525" r:id="rId11"/>
    <p:sldId id="526" r:id="rId12"/>
    <p:sldId id="527" r:id="rId13"/>
    <p:sldId id="528" r:id="rId14"/>
    <p:sldId id="545" r:id="rId15"/>
    <p:sldId id="501" r:id="rId16"/>
    <p:sldId id="502" r:id="rId17"/>
    <p:sldId id="503" r:id="rId18"/>
    <p:sldId id="504" r:id="rId19"/>
    <p:sldId id="505" r:id="rId20"/>
    <p:sldId id="565" r:id="rId21"/>
    <p:sldId id="564" r:id="rId22"/>
    <p:sldId id="506" r:id="rId23"/>
    <p:sldId id="543" r:id="rId24"/>
    <p:sldId id="507" r:id="rId25"/>
    <p:sldId id="508" r:id="rId26"/>
    <p:sldId id="529" r:id="rId27"/>
    <p:sldId id="530" r:id="rId28"/>
    <p:sldId id="509" r:id="rId29"/>
    <p:sldId id="510" r:id="rId30"/>
    <p:sldId id="511" r:id="rId31"/>
    <p:sldId id="512" r:id="rId32"/>
    <p:sldId id="513" r:id="rId33"/>
    <p:sldId id="566" r:id="rId34"/>
    <p:sldId id="563" r:id="rId35"/>
    <p:sldId id="567" r:id="rId36"/>
    <p:sldId id="514" r:id="rId37"/>
    <p:sldId id="562" r:id="rId38"/>
    <p:sldId id="561" r:id="rId39"/>
    <p:sldId id="515" r:id="rId40"/>
    <p:sldId id="516" r:id="rId41"/>
    <p:sldId id="517" r:id="rId42"/>
    <p:sldId id="518" r:id="rId43"/>
    <p:sldId id="519" r:id="rId44"/>
    <p:sldId id="531" r:id="rId45"/>
    <p:sldId id="532" r:id="rId46"/>
    <p:sldId id="533" r:id="rId47"/>
    <p:sldId id="539" r:id="rId48"/>
    <p:sldId id="556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0001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90" autoAdjust="0"/>
    <p:restoredTop sz="76052" autoAdjust="0"/>
  </p:normalViewPr>
  <p:slideViewPr>
    <p:cSldViewPr>
      <p:cViewPr varScale="1">
        <p:scale>
          <a:sx n="92" d="100"/>
          <a:sy n="92" d="100"/>
        </p:scale>
        <p:origin x="1422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2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2577F-3F18-4574-BC82-56BAABA85FAA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67A43-0887-4B01-96A6-D228E6294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886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ED7769-A7D2-4B1F-99D6-70DD306A4E58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3FD40-D1F6-48B2-BE52-20202380D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68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7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8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9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0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2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4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5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6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7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8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9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0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2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3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4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5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6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7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8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9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0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16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63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79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87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66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61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72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389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7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72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3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79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122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619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668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114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145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1018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6748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623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391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32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082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352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415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85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20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990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9498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703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9132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548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77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681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34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78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90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53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44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3FD40-D1F6-48B2-BE52-20202380D8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657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0ECCE-5032-4827-80A3-49449AB12D9A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F4B31-C009-4723-B0A6-5280616F9E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0ECCE-5032-4827-80A3-49449AB12D9A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F4B31-C009-4723-B0A6-5280616F9E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1981200" cy="5851525"/>
          </a:xfrm>
        </p:spPr>
        <p:txBody>
          <a:bodyPr vert="eaVert"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0ECCE-5032-4827-80A3-49449AB12D9A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F4B31-C009-4723-B0A6-5280616F9E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09E4127-09A5-4E6E-A1F9-899329564F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8279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2047F6D-D7AA-4F3D-96A4-122F3F49FD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4236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246B06F-CED7-4982-BB14-15D25BD872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24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0ECCE-5032-4827-80A3-49449AB12D9A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F4B31-C009-4723-B0A6-5280616F9E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4" y="4246565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0ECCE-5032-4827-80A3-49449AB12D9A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F4B31-C009-4723-B0A6-5280616F9E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6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0ECCE-5032-4827-80A3-49449AB12D9A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F4B31-C009-4723-B0A6-5280616F9E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7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0ECCE-5032-4827-80A3-49449AB12D9A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F4B31-C009-4723-B0A6-5280616F9E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0ECCE-5032-4827-80A3-49449AB12D9A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F4B31-C009-4723-B0A6-5280616F9E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0ECCE-5032-4827-80A3-49449AB12D9A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F4B31-C009-4723-B0A6-5280616F9E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0ECCE-5032-4827-80A3-49449AB12D9A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F4B31-C009-4723-B0A6-5280616F9E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6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2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3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2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9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fld id="{9A80ECCE-5032-4827-80A3-49449AB12D9A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B3AF4B31-C009-4723-B0A6-5280616F9E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18000" t="-1000" r="-18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7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9A80ECCE-5032-4827-80A3-49449AB12D9A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7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7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B3AF4B31-C009-4723-B0A6-5280616F9E4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  <p:sldLayoutId id="2147483699" r:id="rId14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library.thinkquest.org/3103/nonshocked/topics/blackdwarfs/blackdwarfs.html" TargetMode="External"/><Relationship Id="rId5" Type="http://schemas.openxmlformats.org/officeDocument/2006/relationships/image" Target="../media/image10.png"/><Relationship Id="rId4" Type="http://schemas.openxmlformats.org/officeDocument/2006/relationships/hyperlink" Target="http://www.williamsclass.com/.../StellarEvolution.ht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gcabot.com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hyperlink" Target="http://www.ifa.hawaii.edu/~barnes/ast110_06/bhaq/Black_Hole_Milkyway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M9CQDlQI0A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7/7f/Betelgeuse_star_(Hubble).j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7696"/>
            <a:ext cx="7772400" cy="914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Learning Goals: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74537"/>
            <a:ext cx="5867400" cy="5136360"/>
          </a:xfrm>
        </p:spPr>
        <p:txBody>
          <a:bodyPr>
            <a:noAutofit/>
          </a:bodyPr>
          <a:lstStyle/>
          <a:p>
            <a:r>
              <a:rPr lang="en-US" sz="2800" dirty="0"/>
              <a:t>How do stars differ from moons and planets, and from one another?</a:t>
            </a:r>
          </a:p>
          <a:p>
            <a:r>
              <a:rPr lang="en-US" sz="2800" dirty="0"/>
              <a:t>How does the classification of stars help us understand how they evolve over their lifetimes?</a:t>
            </a:r>
          </a:p>
          <a:p>
            <a:r>
              <a:rPr lang="en-US" sz="2800" dirty="0"/>
              <a:t>What are the different types of stars?</a:t>
            </a:r>
          </a:p>
          <a:p>
            <a:r>
              <a:rPr lang="en-US" sz="2800" u="sng" dirty="0"/>
              <a:t>What happens when different types of stars die?</a:t>
            </a:r>
          </a:p>
          <a:p>
            <a:r>
              <a:rPr lang="en-US" sz="2800" dirty="0"/>
              <a:t>Why is it important for us to understand stars?</a:t>
            </a:r>
          </a:p>
        </p:txBody>
      </p:sp>
      <p:sp>
        <p:nvSpPr>
          <p:cNvPr id="4" name="Rectangle 3"/>
          <p:cNvSpPr/>
          <p:nvPr/>
        </p:nvSpPr>
        <p:spPr>
          <a:xfrm>
            <a:off x="6248400" y="107698"/>
            <a:ext cx="28956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4. </a:t>
            </a:r>
            <a:r>
              <a:rPr lang="en-US" sz="2000" b="1" u="sng" dirty="0">
                <a:solidFill>
                  <a:srgbClr val="FFFF00"/>
                </a:solidFill>
              </a:rPr>
              <a:t>Complex Knowledge</a:t>
            </a:r>
            <a:r>
              <a:rPr lang="en-US" sz="2000" dirty="0">
                <a:solidFill>
                  <a:srgbClr val="FFFF00"/>
                </a:solidFill>
              </a:rPr>
              <a:t>:  demonstrations of learning that go </a:t>
            </a:r>
            <a:r>
              <a:rPr lang="en-US" sz="2000" dirty="0" err="1">
                <a:solidFill>
                  <a:srgbClr val="FFFF00"/>
                </a:solidFill>
              </a:rPr>
              <a:t>aboveand</a:t>
            </a:r>
            <a:r>
              <a:rPr lang="en-US" sz="2000" dirty="0">
                <a:solidFill>
                  <a:srgbClr val="FFFF00"/>
                </a:solidFill>
              </a:rPr>
              <a:t> above and beyond what was explicitly taught.</a:t>
            </a:r>
            <a:br>
              <a:rPr lang="en-US" sz="2000" dirty="0">
                <a:solidFill>
                  <a:srgbClr val="FFFF00"/>
                </a:solidFill>
              </a:rPr>
            </a:br>
            <a:r>
              <a:rPr lang="en-US" sz="2000" dirty="0">
                <a:solidFill>
                  <a:srgbClr val="FFFF00"/>
                </a:solidFill>
              </a:rPr>
              <a:t/>
            </a:r>
            <a:br>
              <a:rPr lang="en-US" sz="2000" dirty="0">
                <a:solidFill>
                  <a:srgbClr val="FFFF00"/>
                </a:solidFill>
              </a:rPr>
            </a:br>
            <a:r>
              <a:rPr lang="en-US" sz="2000" b="1" dirty="0">
                <a:solidFill>
                  <a:srgbClr val="FFFF00"/>
                </a:solidFill>
              </a:rPr>
              <a:t>3. </a:t>
            </a:r>
            <a:r>
              <a:rPr lang="en-US" sz="2000" b="1" u="sng" dirty="0">
                <a:solidFill>
                  <a:srgbClr val="FFFF00"/>
                </a:solidFill>
              </a:rPr>
              <a:t>Knowledge</a:t>
            </a:r>
            <a:r>
              <a:rPr lang="en-US" sz="2000" dirty="0">
                <a:solidFill>
                  <a:srgbClr val="FFFF00"/>
                </a:solidFill>
              </a:rPr>
              <a:t>: meeting the learning goals and expectations.</a:t>
            </a:r>
            <a:br>
              <a:rPr lang="en-US" sz="2000" dirty="0">
                <a:solidFill>
                  <a:srgbClr val="FFFF00"/>
                </a:solidFill>
              </a:rPr>
            </a:br>
            <a:r>
              <a:rPr lang="en-US" sz="2000" dirty="0">
                <a:solidFill>
                  <a:srgbClr val="FFFF00"/>
                </a:solidFill>
              </a:rPr>
              <a:t/>
            </a:r>
            <a:br>
              <a:rPr lang="en-US" sz="2000" dirty="0">
                <a:solidFill>
                  <a:srgbClr val="FFFF00"/>
                </a:solidFill>
              </a:rPr>
            </a:br>
            <a:r>
              <a:rPr lang="en-US" sz="2000" b="1" dirty="0">
                <a:solidFill>
                  <a:srgbClr val="FFFF00"/>
                </a:solidFill>
              </a:rPr>
              <a:t>2. </a:t>
            </a:r>
            <a:r>
              <a:rPr lang="en-US" sz="2000" b="1" u="sng" dirty="0">
                <a:solidFill>
                  <a:srgbClr val="FFFF00"/>
                </a:solidFill>
              </a:rPr>
              <a:t>Foundational knowledge</a:t>
            </a:r>
            <a:r>
              <a:rPr lang="en-US" sz="2000" dirty="0">
                <a:solidFill>
                  <a:srgbClr val="FFFF00"/>
                </a:solidFill>
              </a:rPr>
              <a:t>: simpler procedures, isolated details, vocabulary.</a:t>
            </a:r>
            <a:br>
              <a:rPr lang="en-US" sz="2000" dirty="0">
                <a:solidFill>
                  <a:srgbClr val="FFFF00"/>
                </a:solidFill>
              </a:rPr>
            </a:br>
            <a:r>
              <a:rPr lang="en-US" sz="2000" dirty="0">
                <a:solidFill>
                  <a:srgbClr val="FFFF00"/>
                </a:solidFill>
              </a:rPr>
              <a:t/>
            </a:r>
            <a:br>
              <a:rPr lang="en-US" sz="2000" dirty="0">
                <a:solidFill>
                  <a:srgbClr val="FFFF00"/>
                </a:solidFill>
              </a:rPr>
            </a:br>
            <a:r>
              <a:rPr lang="en-US" sz="2000" b="1" dirty="0">
                <a:solidFill>
                  <a:srgbClr val="FFFF00"/>
                </a:solidFill>
              </a:rPr>
              <a:t>1. </a:t>
            </a:r>
            <a:r>
              <a:rPr lang="en-US" sz="2000" b="1" u="sng" dirty="0">
                <a:solidFill>
                  <a:srgbClr val="FFFF00"/>
                </a:solidFill>
              </a:rPr>
              <a:t>Limited knowledge</a:t>
            </a:r>
            <a:r>
              <a:rPr lang="en-US" sz="2000" dirty="0">
                <a:solidFill>
                  <a:srgbClr val="FFFF00"/>
                </a:solidFill>
              </a:rPr>
              <a:t>: know very little details but working toward a higher level</a:t>
            </a:r>
            <a:r>
              <a:rPr lang="en-US" dirty="0">
                <a:solidFill>
                  <a:srgbClr val="FFFF00"/>
                </a:solidFill>
              </a:rPr>
              <a:t>.</a:t>
            </a:r>
            <a:r>
              <a:rPr lang="en-US" sz="1000" dirty="0">
                <a:solidFill>
                  <a:srgbClr val="FFFF00"/>
                </a:solidFill>
              </a:rPr>
              <a:t/>
            </a:r>
            <a:br>
              <a:rPr lang="en-US" sz="1000" dirty="0">
                <a:solidFill>
                  <a:srgbClr val="FFFF00"/>
                </a:solidFill>
              </a:rPr>
            </a:br>
            <a:endParaRPr lang="en-US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b="1" dirty="0">
              <a:latin typeface="Bradley Hand ITC" panose="03070402050302030203" pitchFamily="66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altLang="en-US" sz="2800" dirty="0"/>
          </a:p>
          <a:p>
            <a:pPr>
              <a:buFontTx/>
              <a:buNone/>
            </a:pPr>
            <a:endParaRPr lang="en-US" altLang="en-US" sz="2800" dirty="0"/>
          </a:p>
          <a:p>
            <a:pPr algn="ctr">
              <a:buFontTx/>
              <a:buNone/>
            </a:pPr>
            <a:r>
              <a:rPr lang="en-US" altLang="en-US" b="1" dirty="0">
                <a:latin typeface="Bradley Hand ITC" panose="03070402050302030203" pitchFamily="66" charset="0"/>
              </a:rPr>
              <a:t>A star has </a:t>
            </a:r>
            <a:r>
              <a:rPr lang="en-US" altLang="en-US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3 types </a:t>
            </a:r>
          </a:p>
          <a:p>
            <a:pPr algn="ctr"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of death’s it could face, depending</a:t>
            </a:r>
          </a:p>
          <a:p>
            <a:pPr algn="ctr"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 on its </a:t>
            </a:r>
            <a:r>
              <a:rPr lang="en-US" altLang="en-US" b="1" u="sng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MASS</a:t>
            </a:r>
            <a:r>
              <a:rPr lang="en-US" altLang="en-US" b="1" dirty="0" smtClean="0">
                <a:solidFill>
                  <a:srgbClr val="FFFF00"/>
                </a:solidFill>
                <a:latin typeface="Bradley Hand ITC" panose="03070402050302030203" pitchFamily="66" charset="0"/>
              </a:rPr>
              <a:t>…</a:t>
            </a:r>
            <a:endParaRPr lang="en-US" altLang="en-US" b="1" dirty="0">
              <a:solidFill>
                <a:srgbClr val="FFFF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18441" name="Picture 9" descr="RI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2057400"/>
            <a:ext cx="3733800" cy="3733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603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dirty="0"/>
              <a:t>		</a:t>
            </a:r>
            <a:r>
              <a:rPr lang="en-US" altLang="en-US" sz="24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White Dwarf</a:t>
            </a:r>
            <a:r>
              <a:rPr lang="en-US" altLang="en-US" sz="2400" b="1" dirty="0">
                <a:latin typeface="Bradley Hand ITC" panose="03070402050302030203" pitchFamily="66" charset="0"/>
              </a:rPr>
              <a:t>: </a:t>
            </a:r>
            <a:r>
              <a:rPr lang="en-US" altLang="en-US" sz="24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Nuclear </a:t>
            </a:r>
          </a:p>
          <a:p>
            <a:pPr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		energy gone </a:t>
            </a:r>
            <a:r>
              <a:rPr lang="en-US" altLang="en-US" sz="2400" b="1" dirty="0">
                <a:latin typeface="Bradley Hand ITC" panose="03070402050302030203" pitchFamily="66" charset="0"/>
                <a:sym typeface="Wingdings" panose="05000000000000000000" pitchFamily="2" charset="2"/>
              </a:rPr>
              <a:t> </a:t>
            </a:r>
          </a:p>
          <a:p>
            <a:pPr>
              <a:buFontTx/>
              <a:buNone/>
            </a:pPr>
            <a:r>
              <a:rPr lang="en-US" altLang="en-US" sz="2400" b="1" dirty="0">
                <a:latin typeface="Bradley Hand ITC" panose="03070402050302030203" pitchFamily="66" charset="0"/>
                <a:sym typeface="Wingdings" panose="05000000000000000000" pitchFamily="2" charset="2"/>
              </a:rPr>
              <a:t>		contractions </a:t>
            </a:r>
            <a:endParaRPr lang="en-US" altLang="en-US" sz="2400" b="1" dirty="0">
              <a:latin typeface="Bradley Hand ITC" panose="03070402050302030203" pitchFamily="66" charset="0"/>
            </a:endParaRPr>
          </a:p>
          <a:p>
            <a:pPr>
              <a:buFontTx/>
              <a:buNone/>
            </a:pPr>
            <a:r>
              <a:rPr lang="en-US" altLang="en-US" sz="2400" dirty="0"/>
              <a:t>		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altLang="en-US" b="1" dirty="0">
                <a:latin typeface="Bradley Hand ITC" panose="03070402050302030203" pitchFamily="66" charset="0"/>
              </a:rPr>
              <a:t>1. </a:t>
            </a:r>
            <a:r>
              <a:rPr lang="en-US" altLang="en-US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Small and Medium </a:t>
            </a:r>
            <a:r>
              <a:rPr lang="en-US" altLang="en-US" b="1" u="sng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MASS</a:t>
            </a:r>
            <a:r>
              <a:rPr lang="en-US" altLang="en-US" b="1" dirty="0" smtClean="0">
                <a:solidFill>
                  <a:srgbClr val="FFFF00"/>
                </a:solidFill>
                <a:latin typeface="Bradley Hand ITC" panose="03070402050302030203" pitchFamily="66" charset="0"/>
              </a:rPr>
              <a:t> </a:t>
            </a:r>
            <a:r>
              <a:rPr lang="en-US" altLang="en-US" b="1" dirty="0" smtClean="0">
                <a:solidFill>
                  <a:srgbClr val="FFFF00"/>
                </a:solidFill>
                <a:latin typeface="Bradley Hand ITC" panose="03070402050302030203" pitchFamily="66" charset="0"/>
              </a:rPr>
              <a:t>Stars</a:t>
            </a:r>
            <a:endParaRPr lang="en-US" altLang="en-US" b="1" dirty="0">
              <a:solidFill>
                <a:srgbClr val="FFFF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0486" name="Rectangle 6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sz="2400" dirty="0"/>
              <a:t>	</a:t>
            </a:r>
            <a:r>
              <a:rPr lang="en-US" altLang="en-US" sz="24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Black Dwarf: burned out white dwarf</a:t>
            </a:r>
          </a:p>
          <a:p>
            <a:pPr>
              <a:buFontTx/>
              <a:buNone/>
            </a:pPr>
            <a:r>
              <a:rPr lang="en-US" altLang="en-US" sz="2400" b="1" dirty="0">
                <a:latin typeface="Bradley Hand ITC" panose="03070402050302030203" pitchFamily="66" charset="0"/>
              </a:rPr>
              <a:t>	(lump of coal) </a:t>
            </a:r>
          </a:p>
        </p:txBody>
      </p:sp>
      <p:pic>
        <p:nvPicPr>
          <p:cNvPr id="20490" name="Picture 10" descr="WhiteDwarf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1295400"/>
            <a:ext cx="2001838" cy="2185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6400800" y="3505200"/>
            <a:ext cx="23177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800">
                <a:hlinkClick r:id="rId4"/>
              </a:rPr>
              <a:t>www.williamsclass.com/.../StellarEvolution.htm</a:t>
            </a:r>
            <a:r>
              <a:rPr lang="en-US" altLang="en-US" sz="800"/>
              <a:t> </a:t>
            </a:r>
          </a:p>
        </p:txBody>
      </p:sp>
      <p:pic>
        <p:nvPicPr>
          <p:cNvPr id="20492" name="Picture 12" descr="blackdwarfim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3962400"/>
            <a:ext cx="2276475" cy="2286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6232525" y="6230938"/>
            <a:ext cx="25098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>
                <a:hlinkClick r:id="rId6"/>
              </a:rPr>
              <a:t>library.thinkquest.org/.../blackdwarfs.html</a:t>
            </a:r>
            <a:r>
              <a:rPr lang="en-US" altLang="en-US" sz="1000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5B77AF-2E27-46F1-AC6E-75CDE841FF00}"/>
              </a:ext>
            </a:extLst>
          </p:cNvPr>
          <p:cNvSpPr/>
          <p:nvPr/>
        </p:nvSpPr>
        <p:spPr>
          <a:xfrm>
            <a:off x="76202" y="5512152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2200" u="sng" dirty="0">
                <a:solidFill>
                  <a:schemeClr val="bg1"/>
                </a:solidFill>
              </a:rPr>
              <a:t>10,000,000,000,000,000,000,000,000,000,000,000,000 years</a:t>
            </a:r>
          </a:p>
        </p:txBody>
      </p:sp>
    </p:spTree>
    <p:extLst>
      <p:ext uri="{BB962C8B-B14F-4D97-AF65-F5344CB8AC3E}">
        <p14:creationId xmlns:p14="http://schemas.microsoft.com/office/powerpoint/2010/main" val="2894584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altLang="en-US" b="1" dirty="0">
                <a:latin typeface="Bradley Hand ITC" panose="03070402050302030203" pitchFamily="66" charset="0"/>
              </a:rPr>
              <a:t>2. </a:t>
            </a:r>
            <a:r>
              <a:rPr lang="en-US" altLang="en-US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Large </a:t>
            </a:r>
            <a:r>
              <a:rPr lang="en-US" altLang="en-US" b="1" u="sng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MASS</a:t>
            </a:r>
            <a:r>
              <a:rPr lang="en-US" altLang="en-US" b="1" dirty="0" smtClean="0">
                <a:solidFill>
                  <a:srgbClr val="FFFF00"/>
                </a:solidFill>
                <a:latin typeface="Bradley Hand ITC" panose="03070402050302030203" pitchFamily="66" charset="0"/>
              </a:rPr>
              <a:t> </a:t>
            </a:r>
            <a:r>
              <a:rPr lang="en-US" altLang="en-US" b="1" dirty="0" smtClean="0">
                <a:solidFill>
                  <a:srgbClr val="FFFF00"/>
                </a:solidFill>
                <a:latin typeface="Bradley Hand ITC" panose="03070402050302030203" pitchFamily="66" charset="0"/>
              </a:rPr>
              <a:t>Blue </a:t>
            </a:r>
            <a:r>
              <a:rPr lang="en-US" altLang="en-US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Star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4038600" cy="5105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Supernova – a gigantic star explosion</a:t>
            </a:r>
            <a:r>
              <a:rPr lang="en-US" altLang="en-US" sz="2400" b="1" dirty="0">
                <a:latin typeface="Bradley Hand ITC" panose="03070402050302030203" pitchFamily="66" charset="0"/>
              </a:rPr>
              <a:t>, blasting away the stars outer shell </a:t>
            </a:r>
          </a:p>
          <a:p>
            <a:pPr>
              <a:buNone/>
            </a:pPr>
            <a:endParaRPr lang="en-US" altLang="en-US" sz="2400" b="1" dirty="0">
              <a:latin typeface="Bradley Hand ITC" panose="03070402050302030203" pitchFamily="66" charset="0"/>
            </a:endParaRPr>
          </a:p>
          <a:p>
            <a:pPr>
              <a:buNone/>
            </a:pPr>
            <a:endParaRPr lang="en-US" altLang="en-US" sz="2400" b="1" dirty="0">
              <a:latin typeface="Bradley Hand ITC" panose="03070402050302030203" pitchFamily="66" charset="0"/>
            </a:endParaRPr>
          </a:p>
          <a:p>
            <a:pPr>
              <a:buNone/>
            </a:pPr>
            <a:endParaRPr lang="en-US" altLang="en-US" sz="2400" b="1" dirty="0">
              <a:latin typeface="Bradley Hand ITC" panose="03070402050302030203" pitchFamily="66" charset="0"/>
            </a:endParaRPr>
          </a:p>
          <a:p>
            <a:pPr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Neutron Star</a:t>
            </a:r>
            <a:r>
              <a:rPr lang="en-US" altLang="en-US" sz="2400" b="1" dirty="0">
                <a:latin typeface="Bradley Hand ITC" panose="03070402050302030203" pitchFamily="66" charset="0"/>
              </a:rPr>
              <a:t> (Pulsar) the result of the gravitational collapse of a star after the outer shell has been blasted away.</a:t>
            </a:r>
          </a:p>
          <a:p>
            <a:pPr>
              <a:buFontTx/>
              <a:buNone/>
            </a:pPr>
            <a:endParaRPr lang="en-US" altLang="en-US" sz="2400" b="1" dirty="0">
              <a:latin typeface="Bradley Hand ITC" panose="03070402050302030203" pitchFamily="66" charset="0"/>
            </a:endParaRP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7239000" y="3581400"/>
            <a:ext cx="1358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u="sng">
                <a:hlinkClick r:id="rId3"/>
              </a:rPr>
              <a:t>www.megcabot.com</a:t>
            </a:r>
            <a:r>
              <a:rPr lang="en-US" altLang="en-US" sz="1000"/>
              <a:t> </a:t>
            </a: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6553200" y="6172200"/>
            <a:ext cx="784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u="sng"/>
              <a:t>flickr.com</a:t>
            </a:r>
            <a:r>
              <a:rPr lang="en-US" altLang="en-US"/>
              <a:t> </a:t>
            </a:r>
          </a:p>
        </p:txBody>
      </p:sp>
      <p:pic>
        <p:nvPicPr>
          <p:cNvPr id="22542" name="Picture 14" descr="supernova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524000"/>
            <a:ext cx="2533650" cy="2185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44" name="Picture 16" descr="nebula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4038600"/>
            <a:ext cx="2667000" cy="218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46" name="Line 18"/>
          <p:cNvSpPr>
            <a:spLocks noChangeShapeType="1"/>
          </p:cNvSpPr>
          <p:nvPr/>
        </p:nvSpPr>
        <p:spPr bwMode="auto">
          <a:xfrm flipH="1" flipV="1">
            <a:off x="5867400" y="5143500"/>
            <a:ext cx="2286000" cy="99060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 flipH="1" flipV="1">
            <a:off x="5715000" y="3124200"/>
            <a:ext cx="2286000" cy="99060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42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altLang="en-US" b="1" dirty="0">
                <a:latin typeface="Bradley Hand ITC" panose="03070402050302030203" pitchFamily="66" charset="0"/>
              </a:rPr>
              <a:t>3. </a:t>
            </a:r>
            <a:r>
              <a:rPr lang="en-US" altLang="en-US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Massive </a:t>
            </a:r>
            <a:r>
              <a:rPr lang="en-US" altLang="en-US" b="1" u="sng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MASS</a:t>
            </a:r>
            <a:r>
              <a:rPr lang="en-US" altLang="en-US" b="1" dirty="0" smtClean="0">
                <a:solidFill>
                  <a:srgbClr val="FFFF00"/>
                </a:solidFill>
                <a:latin typeface="Bradley Hand ITC" panose="03070402050302030203" pitchFamily="66" charset="0"/>
              </a:rPr>
              <a:t> Blue </a:t>
            </a:r>
            <a:r>
              <a:rPr lang="en-US" altLang="en-US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Stars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sz="quarter" idx="3"/>
          </p:nvPr>
        </p:nvSpPr>
        <p:spPr>
          <a:xfrm>
            <a:off x="441325" y="4310966"/>
            <a:ext cx="4038600" cy="2187575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Black Hole: gravitational pull is so great, nothing can escape once it has passed it’s event horizon</a:t>
            </a:r>
            <a:r>
              <a:rPr lang="en-US" altLang="en-US" sz="2400" b="1" dirty="0">
                <a:latin typeface="Bradley Hand ITC" panose="03070402050302030203" pitchFamily="66" charset="0"/>
              </a:rPr>
              <a:t>!</a:t>
            </a:r>
          </a:p>
          <a:p>
            <a:endParaRPr lang="en-US" altLang="en-US" sz="2400" dirty="0"/>
          </a:p>
        </p:txBody>
      </p:sp>
      <p:pic>
        <p:nvPicPr>
          <p:cNvPr id="24584" name="Picture 8" descr="black hol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3581400"/>
            <a:ext cx="3581400" cy="2895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4937125" y="6472238"/>
            <a:ext cx="40671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900">
                <a:hlinkClick r:id="rId4"/>
              </a:rPr>
              <a:t>http://www.ifa.hawaii.edu/~barnes/ast110_06/bhaq/Black_Hole_Milkyway.jpg</a:t>
            </a:r>
            <a:endParaRPr lang="en-US" altLang="en-US" sz="900"/>
          </a:p>
        </p:txBody>
      </p:sp>
      <p:pic>
        <p:nvPicPr>
          <p:cNvPr id="24586" name="Picture 10" descr="Picture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59263" y="1219200"/>
            <a:ext cx="2674937" cy="2414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457200" y="1600200"/>
            <a:ext cx="4038600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Supernova</a:t>
            </a:r>
            <a:r>
              <a:rPr lang="en-US" altLang="en-US" b="1" dirty="0">
                <a:latin typeface="Bradley Hand ITC" panose="03070402050302030203" pitchFamily="66" charset="0"/>
              </a:rPr>
              <a:t> – a gigantic star explosion, blasting away the stars outer shell</a:t>
            </a:r>
          </a:p>
        </p:txBody>
      </p:sp>
    </p:spTree>
    <p:extLst>
      <p:ext uri="{BB962C8B-B14F-4D97-AF65-F5344CB8AC3E}">
        <p14:creationId xmlns:p14="http://schemas.microsoft.com/office/powerpoint/2010/main" val="2914769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24" y="838200"/>
            <a:ext cx="8920976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393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Mass Stars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Molecular Cloud (nebula)</a:t>
            </a:r>
          </a:p>
          <a:p>
            <a:r>
              <a:rPr lang="en-US" dirty="0"/>
              <a:t>Protostar (t-</a:t>
            </a:r>
            <a:r>
              <a:rPr lang="en-US" dirty="0" err="1"/>
              <a:t>tauri</a:t>
            </a:r>
            <a:r>
              <a:rPr lang="en-US" dirty="0"/>
              <a:t> star)</a:t>
            </a:r>
          </a:p>
          <a:p>
            <a:r>
              <a:rPr lang="en-US" dirty="0"/>
              <a:t>Main </a:t>
            </a:r>
            <a:r>
              <a:rPr lang="en-US" dirty="0" smtClean="0"/>
              <a:t>sequence </a:t>
            </a:r>
            <a:r>
              <a:rPr lang="en-US" sz="2000" i="1" dirty="0" smtClean="0"/>
              <a:t>(95% of life)</a:t>
            </a:r>
            <a:endParaRPr lang="en-US" i="1" dirty="0"/>
          </a:p>
          <a:p>
            <a:r>
              <a:rPr lang="en-US" dirty="0"/>
              <a:t>Red Giant (helium flash)</a:t>
            </a:r>
          </a:p>
          <a:p>
            <a:r>
              <a:rPr lang="en-US" dirty="0"/>
              <a:t>Planetary Nebula</a:t>
            </a:r>
          </a:p>
          <a:p>
            <a:r>
              <a:rPr lang="en-US" dirty="0"/>
              <a:t>White Dwarf</a:t>
            </a:r>
          </a:p>
          <a:p>
            <a:r>
              <a:rPr lang="en-US" dirty="0"/>
              <a:t>Black Dwarf</a:t>
            </a:r>
          </a:p>
        </p:txBody>
      </p:sp>
    </p:spTree>
    <p:extLst>
      <p:ext uri="{BB962C8B-B14F-4D97-AF65-F5344CB8AC3E}">
        <p14:creationId xmlns:p14="http://schemas.microsoft.com/office/powerpoint/2010/main" val="3413218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www.nasa.gov/images/content/52238main_MM_image_feature_89_jw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999" y="457200"/>
            <a:ext cx="8026397" cy="60198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295079" y="3244334"/>
            <a:ext cx="2553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Molecular Cloud (nebula)</a:t>
            </a:r>
          </a:p>
        </p:txBody>
      </p:sp>
    </p:spTree>
    <p:extLst>
      <p:ext uri="{BB962C8B-B14F-4D97-AF65-F5344CB8AC3E}">
        <p14:creationId xmlns:p14="http://schemas.microsoft.com/office/powerpoint/2010/main" val="3761515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apod.nasa.gov/apod/image/0611/m42_christens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57200"/>
            <a:ext cx="8001000" cy="600075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295079" y="3244334"/>
            <a:ext cx="2553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Molecular Cloud (nebula)</a:t>
            </a:r>
          </a:p>
        </p:txBody>
      </p:sp>
    </p:spTree>
    <p:extLst>
      <p:ext uri="{BB962C8B-B14F-4D97-AF65-F5344CB8AC3E}">
        <p14:creationId xmlns:p14="http://schemas.microsoft.com/office/powerpoint/2010/main" val="2340139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images.wikia.com/firefly/images/6/6e/Protostar_Herbig-Haro_46_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39345"/>
            <a:ext cx="8610600" cy="5428055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432104" y="3244334"/>
            <a:ext cx="2388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Protostar</a:t>
            </a:r>
            <a:r>
              <a:rPr lang="en-US" b="1" dirty="0"/>
              <a:t> (t-</a:t>
            </a:r>
            <a:r>
              <a:rPr lang="en-US" b="1" dirty="0" err="1"/>
              <a:t>tauri</a:t>
            </a:r>
            <a:r>
              <a:rPr lang="en-US" b="1" dirty="0"/>
              <a:t> star)</a:t>
            </a:r>
          </a:p>
        </p:txBody>
      </p:sp>
    </p:spTree>
    <p:extLst>
      <p:ext uri="{BB962C8B-B14F-4D97-AF65-F5344CB8AC3E}">
        <p14:creationId xmlns:p14="http://schemas.microsoft.com/office/powerpoint/2010/main" val="714092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62" name="Picture 2" descr="http://hyperphysics.phy-astr.gsu.edu/hbase/solar/picsol/sunna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0"/>
            <a:ext cx="4589999" cy="4572000"/>
          </a:xfrm>
          <a:prstGeom prst="rect">
            <a:avLst/>
          </a:prstGeom>
          <a:noFill/>
        </p:spPr>
      </p:pic>
      <p:sp>
        <p:nvSpPr>
          <p:cNvPr id="143364" name="AutoShape 4" descr="http://planetfacts.org/wp-content/uploads/2011/03/Main-Sequence-4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66" name="AutoShape 6" descr="http://planetfacts.org/wp-content/uploads/2011/03/Main-Sequence-4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4105275"/>
            <a:ext cx="38100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Image result for red dwarf star">
            <a:extLst>
              <a:ext uri="{FF2B5EF4-FFF2-40B4-BE49-F238E27FC236}">
                <a16:creationId xmlns:a16="http://schemas.microsoft.com/office/drawing/2014/main" id="{75545F03-7469-4EE6-871C-EB7DF367E2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585" y="685800"/>
            <a:ext cx="394563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66330" y="3244334"/>
            <a:ext cx="1611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Main sequence</a:t>
            </a:r>
          </a:p>
        </p:txBody>
      </p:sp>
    </p:spTree>
    <p:extLst>
      <p:ext uri="{BB962C8B-B14F-4D97-AF65-F5344CB8AC3E}">
        <p14:creationId xmlns:p14="http://schemas.microsoft.com/office/powerpoint/2010/main" val="2107914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of the day!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What determines how a star is going to live and die?</a:t>
            </a:r>
          </a:p>
        </p:txBody>
      </p:sp>
    </p:spTree>
    <p:extLst>
      <p:ext uri="{BB962C8B-B14F-4D97-AF65-F5344CB8AC3E}">
        <p14:creationId xmlns:p14="http://schemas.microsoft.com/office/powerpoint/2010/main" val="580149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Image result for red supergian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84362"/>
            <a:ext cx="77724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558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Image result for red supergian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426464"/>
            <a:ext cx="8707797" cy="489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81400" y="2438400"/>
            <a:ext cx="1553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Red Giant </a:t>
            </a:r>
            <a:r>
              <a:rPr lang="en-US" dirty="0"/>
              <a:t>Star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375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6434" name="Picture 2" descr="http://www.astronomycafe.net/qadir/redgia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-609600"/>
            <a:ext cx="6711914" cy="694203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895600" y="6343324"/>
            <a:ext cx="2454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Red Giant (helium flash)</a:t>
            </a:r>
          </a:p>
        </p:txBody>
      </p:sp>
    </p:spTree>
    <p:extLst>
      <p:ext uri="{BB962C8B-B14F-4D97-AF65-F5344CB8AC3E}">
        <p14:creationId xmlns:p14="http://schemas.microsoft.com/office/powerpoint/2010/main" val="2878935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38" y="914400"/>
            <a:ext cx="7540672" cy="5441950"/>
          </a:xfrm>
        </p:spPr>
      </p:pic>
      <p:sp>
        <p:nvSpPr>
          <p:cNvPr id="5" name="Rectangle 4"/>
          <p:cNvSpPr/>
          <p:nvPr/>
        </p:nvSpPr>
        <p:spPr>
          <a:xfrm>
            <a:off x="5791200" y="1644134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Aldebaran</a:t>
            </a:r>
          </a:p>
        </p:txBody>
      </p:sp>
    </p:spTree>
    <p:extLst>
      <p:ext uri="{BB962C8B-B14F-4D97-AF65-F5344CB8AC3E}">
        <p14:creationId xmlns:p14="http://schemas.microsoft.com/office/powerpoint/2010/main" val="2869190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5410" name="Picture 2" descr="See Explanation.  Clicking on the picture will download&#10; the highest resolution version availabl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2109" y="685800"/>
            <a:ext cx="7810500" cy="607483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654922" y="3244334"/>
            <a:ext cx="1834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Planetary Nebula</a:t>
            </a:r>
          </a:p>
        </p:txBody>
      </p:sp>
    </p:spTree>
    <p:extLst>
      <p:ext uri="{BB962C8B-B14F-4D97-AF65-F5344CB8AC3E}">
        <p14:creationId xmlns:p14="http://schemas.microsoft.com/office/powerpoint/2010/main" val="1158679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4386" name="Picture 2" descr="See Explanation.  Clicking on the picture will download&#10; the highest resolution version availabl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685800"/>
            <a:ext cx="7239000" cy="5797654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654922" y="3244334"/>
            <a:ext cx="1834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Planetary Nebula</a:t>
            </a:r>
          </a:p>
        </p:txBody>
      </p:sp>
    </p:spTree>
    <p:extLst>
      <p:ext uri="{BB962C8B-B14F-4D97-AF65-F5344CB8AC3E}">
        <p14:creationId xmlns:p14="http://schemas.microsoft.com/office/powerpoint/2010/main" val="3080712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62" y="1066800"/>
            <a:ext cx="8762337" cy="5757203"/>
          </a:xfrm>
        </p:spPr>
      </p:pic>
      <p:sp>
        <p:nvSpPr>
          <p:cNvPr id="5" name="Rectangle 4"/>
          <p:cNvSpPr/>
          <p:nvPr/>
        </p:nvSpPr>
        <p:spPr>
          <a:xfrm>
            <a:off x="3876136" y="3244334"/>
            <a:ext cx="1391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White Dwarf</a:t>
            </a:r>
          </a:p>
        </p:txBody>
      </p:sp>
    </p:spTree>
    <p:extLst>
      <p:ext uri="{BB962C8B-B14F-4D97-AF65-F5344CB8AC3E}">
        <p14:creationId xmlns:p14="http://schemas.microsoft.com/office/powerpoint/2010/main" val="1498456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83945"/>
            <a:ext cx="8610600" cy="6274055"/>
          </a:xfrm>
        </p:spPr>
      </p:pic>
      <p:sp>
        <p:nvSpPr>
          <p:cNvPr id="5" name="Rectangle 4"/>
          <p:cNvSpPr/>
          <p:nvPr/>
        </p:nvSpPr>
        <p:spPr>
          <a:xfrm>
            <a:off x="3905792" y="3244334"/>
            <a:ext cx="133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Black Dwarf</a:t>
            </a:r>
          </a:p>
        </p:txBody>
      </p:sp>
    </p:spTree>
    <p:extLst>
      <p:ext uri="{BB962C8B-B14F-4D97-AF65-F5344CB8AC3E}">
        <p14:creationId xmlns:p14="http://schemas.microsoft.com/office/powerpoint/2010/main" val="2593440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Mass Stars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Molecular Cloud (nebula)</a:t>
            </a:r>
          </a:p>
          <a:p>
            <a:r>
              <a:rPr lang="en-US" dirty="0"/>
              <a:t>Protostar</a:t>
            </a:r>
          </a:p>
          <a:p>
            <a:r>
              <a:rPr lang="en-US" dirty="0"/>
              <a:t>Main </a:t>
            </a:r>
            <a:r>
              <a:rPr lang="en-US" dirty="0" smtClean="0"/>
              <a:t>sequence </a:t>
            </a:r>
            <a:r>
              <a:rPr lang="en-US" sz="1800" i="1" dirty="0" smtClean="0"/>
              <a:t>(95% of its life)</a:t>
            </a:r>
            <a:endParaRPr lang="en-US" i="1" dirty="0"/>
          </a:p>
          <a:p>
            <a:r>
              <a:rPr lang="en-US" dirty="0"/>
              <a:t>Red supergiant</a:t>
            </a:r>
          </a:p>
          <a:p>
            <a:r>
              <a:rPr lang="en-US" dirty="0"/>
              <a:t>Supernova</a:t>
            </a:r>
          </a:p>
          <a:p>
            <a:r>
              <a:rPr lang="en-US" dirty="0"/>
              <a:t>Black hole OR Neutron Star</a:t>
            </a:r>
          </a:p>
        </p:txBody>
      </p:sp>
    </p:spTree>
    <p:extLst>
      <p:ext uri="{BB962C8B-B14F-4D97-AF65-F5344CB8AC3E}">
        <p14:creationId xmlns:p14="http://schemas.microsoft.com/office/powerpoint/2010/main" val="1451790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9506" name="AutoShape 2" descr="http://news.nationalgeographic.com/news/2009/02/photogalleries/week-in-space-pictures-30/images/primary/090117-01-space-carina-nebula_b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4800"/>
            <a:ext cx="8305800" cy="6125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334000" y="4267200"/>
            <a:ext cx="2553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Molecular Cloud (nebula)</a:t>
            </a:r>
          </a:p>
        </p:txBody>
      </p:sp>
    </p:spTree>
    <p:extLst>
      <p:ext uri="{BB962C8B-B14F-4D97-AF65-F5344CB8AC3E}">
        <p14:creationId xmlns:p14="http://schemas.microsoft.com/office/powerpoint/2010/main" val="2615116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Life of Stars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a flow charts.</a:t>
            </a:r>
          </a:p>
          <a:p>
            <a:r>
              <a:rPr lang="en-US" dirty="0"/>
              <a:t>Record your flow charts into your Journal</a:t>
            </a:r>
          </a:p>
          <a:p>
            <a:pPr lvl="1"/>
            <a:r>
              <a:rPr lang="en-US" dirty="0"/>
              <a:t>chart 1: low </a:t>
            </a:r>
            <a:r>
              <a:rPr lang="en-US" u="sng" dirty="0">
                <a:solidFill>
                  <a:srgbClr val="FFFF00"/>
                </a:solidFill>
              </a:rPr>
              <a:t>mass</a:t>
            </a:r>
            <a:r>
              <a:rPr lang="en-US" dirty="0"/>
              <a:t> stars</a:t>
            </a:r>
          </a:p>
          <a:p>
            <a:pPr lvl="1"/>
            <a:r>
              <a:rPr lang="en-US" dirty="0"/>
              <a:t>chart 2: high </a:t>
            </a:r>
            <a:r>
              <a:rPr lang="en-US" u="sng" dirty="0">
                <a:solidFill>
                  <a:srgbClr val="FFFF00"/>
                </a:solidFill>
              </a:rPr>
              <a:t>mass</a:t>
            </a:r>
            <a:r>
              <a:rPr lang="en-US" dirty="0"/>
              <a:t> stars</a:t>
            </a:r>
          </a:p>
        </p:txBody>
      </p:sp>
    </p:spTree>
    <p:extLst>
      <p:ext uri="{BB962C8B-B14F-4D97-AF65-F5344CB8AC3E}">
        <p14:creationId xmlns:p14="http://schemas.microsoft.com/office/powerpoint/2010/main" val="75546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84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07737"/>
            <a:ext cx="8610600" cy="771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030024" y="3244334"/>
            <a:ext cx="1083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Protostar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2728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0530" name="AutoShape 2" descr="http://www.optcorp.com/images2/articles/full-800px-1e9m_comparison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75" y="512064"/>
            <a:ext cx="8026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638800" y="1235680"/>
            <a:ext cx="1611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Main sequence</a:t>
            </a:r>
          </a:p>
        </p:txBody>
      </p:sp>
    </p:spTree>
    <p:extLst>
      <p:ext uri="{BB962C8B-B14F-4D97-AF65-F5344CB8AC3E}">
        <p14:creationId xmlns:p14="http://schemas.microsoft.com/office/powerpoint/2010/main" val="511453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1554" name="AutoShape 2" descr="http://images.nationalgeographic.com/wpf/media-live/photos/000/498/cache/science-space-hubble-pictures-monocerotis_49850_600x4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1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52400"/>
            <a:ext cx="6400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657600" y="1447800"/>
            <a:ext cx="1619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Red supergiant</a:t>
            </a:r>
          </a:p>
        </p:txBody>
      </p:sp>
    </p:spTree>
    <p:extLst>
      <p:ext uri="{BB962C8B-B14F-4D97-AF65-F5344CB8AC3E}">
        <p14:creationId xmlns:p14="http://schemas.microsoft.com/office/powerpoint/2010/main" val="6725824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Image result for red supergian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8305800" cy="536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62163" y="3244334"/>
            <a:ext cx="272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Red </a:t>
            </a:r>
            <a:r>
              <a:rPr lang="en-US" dirty="0" smtClean="0"/>
              <a:t>supergiant/hypergiant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25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Fusing heavier elements</a:t>
            </a:r>
            <a:endParaRPr lang="en-US" sz="2400" dirty="0"/>
          </a:p>
        </p:txBody>
      </p:sp>
      <p:pic>
        <p:nvPicPr>
          <p:cNvPr id="2050" name="Picture 2" descr="https://study.com/cimages/multimages/16/red_supergiant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219200"/>
            <a:ext cx="8844641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0239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Image result for red supergian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18" y="1635557"/>
            <a:ext cx="7924800" cy="522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344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04799"/>
            <a:ext cx="7772400" cy="621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733800" y="3048000"/>
            <a:ext cx="1212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Supernova</a:t>
            </a:r>
          </a:p>
        </p:txBody>
      </p:sp>
    </p:spTree>
    <p:extLst>
      <p:ext uri="{BB962C8B-B14F-4D97-AF65-F5344CB8AC3E}">
        <p14:creationId xmlns:p14="http://schemas.microsoft.com/office/powerpoint/2010/main" val="2676285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61068"/>
            <a:ext cx="6796932" cy="6796932"/>
          </a:xfrm>
        </p:spPr>
      </p:pic>
      <p:sp>
        <p:nvSpPr>
          <p:cNvPr id="4" name="Rectangle 3"/>
          <p:cNvSpPr/>
          <p:nvPr/>
        </p:nvSpPr>
        <p:spPr>
          <a:xfrm>
            <a:off x="4572000" y="5029200"/>
            <a:ext cx="1212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Supernova</a:t>
            </a:r>
          </a:p>
        </p:txBody>
      </p:sp>
    </p:spTree>
    <p:extLst>
      <p:ext uri="{BB962C8B-B14F-4D97-AF65-F5344CB8AC3E}">
        <p14:creationId xmlns:p14="http://schemas.microsoft.com/office/powerpoint/2010/main" val="7385357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cdn.theatlantic.com/assets/media/img/mt/2016/01/crabnebula/lead_720_405.jpg?mod=153369179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9" y="1426464"/>
            <a:ext cx="8586441" cy="482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53200" y="3962400"/>
            <a:ext cx="1212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Supernova</a:t>
            </a:r>
          </a:p>
        </p:txBody>
      </p:sp>
    </p:spTree>
    <p:extLst>
      <p:ext uri="{BB962C8B-B14F-4D97-AF65-F5344CB8AC3E}">
        <p14:creationId xmlns:p14="http://schemas.microsoft.com/office/powerpoint/2010/main" val="15118059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7458" name="Picture 2" descr="See Explanation.  Clicking on the picture will download&#10; the highest resolution version availabl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81000"/>
            <a:ext cx="8153400" cy="6250941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965904" y="3244334"/>
            <a:ext cx="1212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Supernova</a:t>
            </a:r>
          </a:p>
        </p:txBody>
      </p:sp>
    </p:spTree>
    <p:extLst>
      <p:ext uri="{BB962C8B-B14F-4D97-AF65-F5344CB8AC3E}">
        <p14:creationId xmlns:p14="http://schemas.microsoft.com/office/powerpoint/2010/main" val="315981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24" y="838200"/>
            <a:ext cx="8920976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7837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3602" name="AutoShape 2" descr="http://www.scientificamerican.com/media/inline/oldest-supernova-distant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04" name="AutoShape 4" descr="http://www.scientificamerican.com/media/inline/oldest-supernova-distant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07" name="AutoShape 7" descr="http://astroblog.cosmobc.com/wp-content/uploads/2011/02/supernova-remnant-bubbl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0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399" y="762000"/>
            <a:ext cx="746623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965904" y="3244334"/>
            <a:ext cx="1212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Supernova</a:t>
            </a:r>
          </a:p>
        </p:txBody>
      </p:sp>
    </p:spTree>
    <p:extLst>
      <p:ext uri="{BB962C8B-B14F-4D97-AF65-F5344CB8AC3E}">
        <p14:creationId xmlns:p14="http://schemas.microsoft.com/office/powerpoint/2010/main" val="27301641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4669" y="76200"/>
            <a:ext cx="6011531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861324" y="3244334"/>
            <a:ext cx="1421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Neutron Star</a:t>
            </a:r>
          </a:p>
        </p:txBody>
      </p:sp>
    </p:spTree>
    <p:extLst>
      <p:ext uri="{BB962C8B-B14F-4D97-AF65-F5344CB8AC3E}">
        <p14:creationId xmlns:p14="http://schemas.microsoft.com/office/powerpoint/2010/main" val="27632647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5650" name="AutoShape 2" descr="http://usersguidetotheuniverse.com/wp-content/uploads/2011/04/xray_neutronsta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457200"/>
            <a:ext cx="61722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886200" y="4100733"/>
            <a:ext cx="1421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Neutron Star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5533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6674" name="AutoShape 2" descr="http://www.csmonitor.com/var/ezflow_site/storage/images/media/images/0504-black-hole-galaxy/7834947-1-eng-US/0504-black-hole-galaxy_full_6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685800"/>
            <a:ext cx="81153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810000" y="4800600"/>
            <a:ext cx="1421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Neutron Star</a:t>
            </a:r>
          </a:p>
        </p:txBody>
      </p:sp>
    </p:spTree>
    <p:extLst>
      <p:ext uri="{BB962C8B-B14F-4D97-AF65-F5344CB8AC3E}">
        <p14:creationId xmlns:p14="http://schemas.microsoft.com/office/powerpoint/2010/main" val="2741166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6727528" cy="5271288"/>
          </a:xfrm>
        </p:spPr>
      </p:pic>
      <p:sp>
        <p:nvSpPr>
          <p:cNvPr id="6" name="Rectangle 5"/>
          <p:cNvSpPr/>
          <p:nvPr/>
        </p:nvSpPr>
        <p:spPr>
          <a:xfrm>
            <a:off x="3361061" y="5535096"/>
            <a:ext cx="1208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Black hole </a:t>
            </a:r>
          </a:p>
        </p:txBody>
      </p:sp>
    </p:spTree>
    <p:extLst>
      <p:ext uri="{BB962C8B-B14F-4D97-AF65-F5344CB8AC3E}">
        <p14:creationId xmlns:p14="http://schemas.microsoft.com/office/powerpoint/2010/main" val="330005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42" y="1371600"/>
            <a:ext cx="8954910" cy="5037137"/>
          </a:xfrm>
        </p:spPr>
      </p:pic>
      <p:sp>
        <p:nvSpPr>
          <p:cNvPr id="5" name="Rectangle 4"/>
          <p:cNvSpPr/>
          <p:nvPr/>
        </p:nvSpPr>
        <p:spPr>
          <a:xfrm>
            <a:off x="3886200" y="5791200"/>
            <a:ext cx="1208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Black hole </a:t>
            </a:r>
          </a:p>
        </p:txBody>
      </p:sp>
    </p:spTree>
    <p:extLst>
      <p:ext uri="{BB962C8B-B14F-4D97-AF65-F5344CB8AC3E}">
        <p14:creationId xmlns:p14="http://schemas.microsoft.com/office/powerpoint/2010/main" val="34054855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24" y="838200"/>
            <a:ext cx="8920976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6181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M9CQDlQI0A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1841500"/>
            <a:ext cx="7021688" cy="3949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63044" y="151833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https://www.youtube.com/watch?v=PM9CQDlQI0A</a:t>
            </a:r>
          </a:p>
        </p:txBody>
      </p:sp>
    </p:spTree>
    <p:extLst>
      <p:ext uri="{BB962C8B-B14F-4D97-AF65-F5344CB8AC3E}">
        <p14:creationId xmlns:p14="http://schemas.microsoft.com/office/powerpoint/2010/main" val="22675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2064"/>
            <a:ext cx="8686800" cy="914400"/>
          </a:xfrm>
        </p:spPr>
        <p:txBody>
          <a:bodyPr/>
          <a:lstStyle/>
          <a:p>
            <a:r>
              <a:rPr lang="en-US" dirty="0"/>
              <a:t>Answer the Question of the day!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4810437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What determines how a star is going to live and die?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3120"/>
            <a:ext cx="9144000" cy="475488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838200" y="5486400"/>
            <a:ext cx="6858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38200" y="3962400"/>
            <a:ext cx="6858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38200" y="2895600"/>
            <a:ext cx="6858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931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birth of s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2209800"/>
            <a:ext cx="4038600" cy="4648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  <a:latin typeface="Bradley Hand ITC" panose="03070402050302030203" pitchFamily="66" charset="0"/>
              </a:rPr>
              <a:t>Stellar Nebulas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Bradley Hand ITC" panose="03070402050302030203" pitchFamily="66" charset="0"/>
              </a:rPr>
              <a:t>Space acts as a </a:t>
            </a:r>
            <a:r>
              <a:rPr lang="en-US" altLang="en-US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nursery</a:t>
            </a:r>
            <a:r>
              <a:rPr lang="en-US" altLang="en-US" b="1" dirty="0">
                <a:latin typeface="Bradley Hand ITC" panose="03070402050302030203" pitchFamily="66" charset="0"/>
              </a:rPr>
              <a:t> full of the stuff needed to give </a:t>
            </a:r>
            <a:r>
              <a:rPr lang="en-US" altLang="en-US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birth to stars..</a:t>
            </a:r>
          </a:p>
          <a:p>
            <a:pPr lvl="1"/>
            <a:r>
              <a:rPr lang="en-US" altLang="en-US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Gas</a:t>
            </a:r>
          </a:p>
          <a:p>
            <a:pPr lvl="1"/>
            <a:r>
              <a:rPr lang="en-US" altLang="en-US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Dust</a:t>
            </a:r>
          </a:p>
          <a:p>
            <a:pPr lvl="1"/>
            <a:endParaRPr lang="en-US" altLang="en-US" b="1" dirty="0">
              <a:latin typeface="Bradley Hand ITC" panose="03070402050302030203" pitchFamily="66" charset="0"/>
            </a:endParaRPr>
          </a:p>
        </p:txBody>
      </p:sp>
      <p:pic>
        <p:nvPicPr>
          <p:cNvPr id="4100" name="Picture 4" descr="MMj0236240000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438400"/>
            <a:ext cx="1066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184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Bradley Hand ITC" panose="03070402050302030203" pitchFamily="66" charset="0"/>
              </a:rPr>
              <a:t>Birth : </a:t>
            </a:r>
            <a:r>
              <a:rPr lang="en-US" altLang="en-US" b="1" dirty="0" err="1">
                <a:solidFill>
                  <a:srgbClr val="FFFF00"/>
                </a:solidFill>
                <a:latin typeface="Bradley Hand ITC" panose="03070402050302030203" pitchFamily="66" charset="0"/>
              </a:rPr>
              <a:t>Protostar</a:t>
            </a:r>
            <a:r>
              <a:rPr lang="en-US" altLang="en-US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 (T-</a:t>
            </a:r>
            <a:r>
              <a:rPr lang="en-US" altLang="en-US" b="1" dirty="0" err="1">
                <a:solidFill>
                  <a:srgbClr val="FFFF00"/>
                </a:solidFill>
                <a:latin typeface="Bradley Hand ITC" panose="03070402050302030203" pitchFamily="66" charset="0"/>
              </a:rPr>
              <a:t>tauri</a:t>
            </a:r>
            <a:r>
              <a:rPr lang="en-US" altLang="en-US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 star)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latin typeface="Bradley Hand ITC" panose="03070402050302030203" pitchFamily="66" charset="0"/>
              </a:rPr>
              <a:t>Stars are born when </a:t>
            </a:r>
            <a:r>
              <a:rPr lang="en-US" altLang="en-US" sz="28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gravity pulls in the gas and dust in the stellar nebula and it begins to </a:t>
            </a:r>
            <a:r>
              <a:rPr lang="en-US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adley Hand ITC" panose="03070402050302030203" pitchFamily="66" charset="0"/>
              </a:rPr>
              <a:t>Shine</a:t>
            </a:r>
            <a:r>
              <a:rPr lang="en-US" altLang="en-US" sz="2800" b="1" dirty="0">
                <a:latin typeface="Bradley Hand ITC" panose="03070402050302030203" pitchFamily="66" charset="0"/>
              </a:rPr>
              <a:t>!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800" b="1" dirty="0">
              <a:latin typeface="Bradley Hand ITC" panose="03070402050302030203" pitchFamily="66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latin typeface="Bradley Hand ITC" panose="03070402050302030203" pitchFamily="66" charset="0"/>
              </a:rPr>
              <a:t>When the cool masses of dust and gas combine, a star’s core can have a temperature of </a:t>
            </a:r>
            <a:r>
              <a:rPr lang="en-US" altLang="en-US" sz="2800" b="1" dirty="0">
                <a:solidFill>
                  <a:srgbClr val="00B0F0"/>
                </a:solidFill>
                <a:latin typeface="Bradley Hand ITC" panose="03070402050302030203" pitchFamily="66" charset="0"/>
              </a:rPr>
              <a:t>1,800,000 degrees F!</a:t>
            </a:r>
            <a:r>
              <a:rPr lang="en-US" altLang="en-US" sz="2800" dirty="0">
                <a:solidFill>
                  <a:srgbClr val="00B0F0"/>
                </a:solidFill>
              </a:rPr>
              <a:t> </a:t>
            </a:r>
          </a:p>
        </p:txBody>
      </p:sp>
      <p:pic>
        <p:nvPicPr>
          <p:cNvPr id="5125" name="Picture 5" descr="birth of sta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524000"/>
            <a:ext cx="4038600" cy="464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6613525" y="6383338"/>
            <a:ext cx="2209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/>
              <a:t>http://www.virginmedia.com/images/</a:t>
            </a:r>
          </a:p>
        </p:txBody>
      </p:sp>
    </p:spTree>
    <p:extLst>
      <p:ext uri="{BB962C8B-B14F-4D97-AF65-F5344CB8AC3E}">
        <p14:creationId xmlns:p14="http://schemas.microsoft.com/office/powerpoint/2010/main" val="1505330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nuclear synthesis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619125"/>
            <a:ext cx="8229600" cy="5162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043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296400" cy="1274064"/>
          </a:xfrm>
        </p:spPr>
        <p:txBody>
          <a:bodyPr/>
          <a:lstStyle/>
          <a:p>
            <a:r>
              <a:rPr lang="en-US" altLang="en-US" sz="3600" b="1" dirty="0">
                <a:latin typeface="Bradley Hand ITC" panose="03070402050302030203" pitchFamily="66" charset="0"/>
              </a:rPr>
              <a:t>Different Life Cycles Depend on Their Initial </a:t>
            </a:r>
            <a:r>
              <a:rPr lang="en-US" altLang="en-US" sz="3600" b="1" u="sng" dirty="0">
                <a:solidFill>
                  <a:srgbClr val="FF0000"/>
                </a:solidFill>
                <a:latin typeface="Bradley Hand ITC" panose="03070402050302030203" pitchFamily="66" charset="0"/>
              </a:rPr>
              <a:t>Mass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Bradley Hand ITC" panose="03070402050302030203" pitchFamily="66" charset="0"/>
              </a:rPr>
              <a:t>The Life Span of a star depends on the type of star it is:</a:t>
            </a:r>
          </a:p>
          <a:p>
            <a:pPr lvl="1"/>
            <a:r>
              <a:rPr lang="en-US" altLang="en-US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Giant blue Stars = 1 to 100 million years</a:t>
            </a:r>
          </a:p>
          <a:p>
            <a:pPr lvl="1"/>
            <a:r>
              <a:rPr lang="en-US" altLang="en-US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Yellow Star (the Sun) = 10 billion years</a:t>
            </a:r>
          </a:p>
          <a:p>
            <a:pPr lvl="1"/>
            <a:r>
              <a:rPr lang="en-US" altLang="en-US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Red dwarf Stars = 100 billion – 1 trillion years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" y="4800600"/>
            <a:ext cx="9067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>
                <a:latin typeface="Bradley Hand ITC" panose="03070402050302030203" pitchFamily="66" charset="0"/>
              </a:rPr>
              <a:t>Either way, </a:t>
            </a:r>
            <a:r>
              <a:rPr lang="en-US" altLang="en-US" sz="32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this is when a star is a </a:t>
            </a:r>
            <a:r>
              <a:rPr lang="en-US" altLang="en-US" sz="3200" b="1" u="sng" dirty="0">
                <a:solidFill>
                  <a:srgbClr val="FFFF00"/>
                </a:solidFill>
                <a:latin typeface="Bradley Hand ITC" panose="03070402050302030203" pitchFamily="66" charset="0"/>
              </a:rPr>
              <a:t>main sequence </a:t>
            </a:r>
            <a:r>
              <a:rPr lang="en-US" altLang="en-US" sz="32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star (V), which lasts for virtually all of its life.</a:t>
            </a:r>
          </a:p>
        </p:txBody>
      </p:sp>
    </p:spTree>
    <p:extLst>
      <p:ext uri="{BB962C8B-B14F-4D97-AF65-F5344CB8AC3E}">
        <p14:creationId xmlns:p14="http://schemas.microsoft.com/office/powerpoint/2010/main" val="4269012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737600" cy="1143000"/>
          </a:xfrm>
        </p:spPr>
        <p:txBody>
          <a:bodyPr/>
          <a:lstStyle/>
          <a:p>
            <a:r>
              <a:rPr lang="en-US" altLang="en-US" sz="4000" b="1" dirty="0">
                <a:latin typeface="Bradley Hand ITC" panose="03070402050302030203" pitchFamily="66" charset="0"/>
              </a:rPr>
              <a:t>Old Age – moving off the main sequence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00200"/>
            <a:ext cx="4038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800" b="1" dirty="0">
                <a:latin typeface="Bradley Hand ITC" panose="03070402050302030203" pitchFamily="66" charset="0"/>
              </a:rPr>
              <a:t>Big Red Stars</a:t>
            </a:r>
          </a:p>
          <a:p>
            <a:endParaRPr lang="en-US" altLang="en-US" sz="2800" b="1" dirty="0">
              <a:latin typeface="Bradley Hand ITC" panose="03070402050302030203" pitchFamily="66" charset="0"/>
            </a:endParaRPr>
          </a:p>
          <a:p>
            <a:pPr algn="ctr">
              <a:buFontTx/>
              <a:buNone/>
            </a:pPr>
            <a:r>
              <a:rPr lang="en-US" altLang="en-US" sz="2400" b="1" dirty="0">
                <a:latin typeface="Bradley Hand ITC" panose="03070402050302030203" pitchFamily="66" charset="0"/>
              </a:rPr>
              <a:t>During stars’ “</a:t>
            </a:r>
            <a:r>
              <a:rPr lang="en-US" altLang="en-US" sz="24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old age</a:t>
            </a:r>
            <a:r>
              <a:rPr lang="en-US" altLang="en-US" sz="2400" b="1" dirty="0">
                <a:latin typeface="Bradley Hand ITC" panose="03070402050302030203" pitchFamily="66" charset="0"/>
              </a:rPr>
              <a:t>,”</a:t>
            </a:r>
            <a:br>
              <a:rPr lang="en-US" altLang="en-US" sz="2400" b="1" dirty="0">
                <a:latin typeface="Bradley Hand ITC" panose="03070402050302030203" pitchFamily="66" charset="0"/>
              </a:rPr>
            </a:br>
            <a:r>
              <a:rPr lang="en-US" altLang="en-US" sz="2400" b="1" dirty="0">
                <a:latin typeface="Bradley Hand ITC" panose="03070402050302030203" pitchFamily="66" charset="0"/>
              </a:rPr>
              <a:t> the star swells into a </a:t>
            </a:r>
            <a:r>
              <a:rPr lang="en-US" altLang="en-US" sz="24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red (super)giant </a:t>
            </a:r>
          </a:p>
          <a:p>
            <a:pPr algn="ctr"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	 star as its hydrogen</a:t>
            </a:r>
          </a:p>
          <a:p>
            <a:pPr algn="ctr"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	runs out and it starts to fuse helium</a:t>
            </a:r>
            <a:r>
              <a:rPr lang="en-US" altLang="en-US" sz="2400" b="1" dirty="0">
                <a:latin typeface="Bradley Hand ITC" panose="03070402050302030203" pitchFamily="66" charset="0"/>
              </a:rPr>
              <a:t>, and then eventually even heavier elements.</a:t>
            </a:r>
            <a:r>
              <a:rPr lang="en-US" altLang="en-US" sz="2800" dirty="0"/>
              <a:t> 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4267200" y="6477000"/>
            <a:ext cx="4775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hlinkClick r:id="rId3"/>
              </a:rPr>
              <a:t>http://upload.wikimedia.org/wikipedia/commons/7/7f/Betelgeuse_star_(Hubble).jpg</a:t>
            </a:r>
            <a:endParaRPr lang="en-US" altLang="en-US" sz="1000"/>
          </a:p>
        </p:txBody>
      </p:sp>
      <p:pic>
        <p:nvPicPr>
          <p:cNvPr id="16394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843088"/>
            <a:ext cx="4038600" cy="40386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3770438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Custom 2">
      <a:dk1>
        <a:srgbClr val="FFFFFF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34150</TotalTime>
  <Words>606</Words>
  <Application>Microsoft Office PowerPoint</Application>
  <PresentationFormat>On-screen Show (4:3)</PresentationFormat>
  <Paragraphs>148</Paragraphs>
  <Slides>48</Slides>
  <Notes>40</Notes>
  <HiddenSlides>1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Arial</vt:lpstr>
      <vt:lpstr>Bradley Hand ITC</vt:lpstr>
      <vt:lpstr>Calibri</vt:lpstr>
      <vt:lpstr>Consolas</vt:lpstr>
      <vt:lpstr>Corbel</vt:lpstr>
      <vt:lpstr>Wingdings</vt:lpstr>
      <vt:lpstr>Wingdings 2</vt:lpstr>
      <vt:lpstr>Wingdings 3</vt:lpstr>
      <vt:lpstr>Metro</vt:lpstr>
      <vt:lpstr>Learning Goals:</vt:lpstr>
      <vt:lpstr>Question of the day!</vt:lpstr>
      <vt:lpstr>The Life of Stars</vt:lpstr>
      <vt:lpstr>PowerPoint Presentation</vt:lpstr>
      <vt:lpstr>Stellar Nebulas</vt:lpstr>
      <vt:lpstr>Birth : Protostar (T-tauri star)</vt:lpstr>
      <vt:lpstr>PowerPoint Presentation</vt:lpstr>
      <vt:lpstr>Different Life Cycles Depend on Their Initial Mass</vt:lpstr>
      <vt:lpstr>Old Age – moving off the main sequence</vt:lpstr>
      <vt:lpstr>PowerPoint Presentation</vt:lpstr>
      <vt:lpstr>1. Small and Medium MASS Stars</vt:lpstr>
      <vt:lpstr>2. Large MASS Blue Star</vt:lpstr>
      <vt:lpstr>3. Massive MASS Blue Stars</vt:lpstr>
      <vt:lpstr>PowerPoint Presentation</vt:lpstr>
      <vt:lpstr>Low Mass Stars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Mass Stars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Fusing heavier elements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Answer the Question of the day!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5 - Stars</dc:title>
  <dc:creator>Miller, Danielle L.</dc:creator>
  <cp:lastModifiedBy>Hyatt, Evan K.</cp:lastModifiedBy>
  <cp:revision>289</cp:revision>
  <cp:lastPrinted>2015-04-16T15:26:40Z</cp:lastPrinted>
  <dcterms:created xsi:type="dcterms:W3CDTF">2012-03-12T10:32:19Z</dcterms:created>
  <dcterms:modified xsi:type="dcterms:W3CDTF">2019-02-28T12:21:59Z</dcterms:modified>
</cp:coreProperties>
</file>