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35" r:id="rId2"/>
    <p:sldId id="256" r:id="rId3"/>
    <p:sldId id="329" r:id="rId4"/>
    <p:sldId id="340" r:id="rId5"/>
    <p:sldId id="332" r:id="rId6"/>
    <p:sldId id="341" r:id="rId7"/>
    <p:sldId id="338" r:id="rId8"/>
    <p:sldId id="33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EF86-13F7-408C-96F8-F21703F5DEC1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7BB8E-37F7-4190-891C-93E31EA31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01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75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7BB8E-37F7-4190-891C-93E31EA31A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0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7BB8E-37F7-4190-891C-93E31EA31A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22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7BB8E-37F7-4190-891C-93E31EA31A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83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7BB8E-37F7-4190-891C-93E31EA31A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22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7BB8E-37F7-4190-891C-93E31EA31A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84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E1FA-FAF1-4F77-8CE7-700CFDF2C40A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DCDF-9891-466B-A81E-9680C3BF3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E1FA-FAF1-4F77-8CE7-700CFDF2C40A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DCDF-9891-466B-A81E-9680C3BF3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E1FA-FAF1-4F77-8CE7-700CFDF2C40A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DCDF-9891-466B-A81E-9680C3BF3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E1FA-FAF1-4F77-8CE7-700CFDF2C40A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DCDF-9891-466B-A81E-9680C3BF3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E1FA-FAF1-4F77-8CE7-700CFDF2C40A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DCDF-9891-466B-A81E-9680C3BF3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E1FA-FAF1-4F77-8CE7-700CFDF2C40A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DCDF-9891-466B-A81E-9680C3BF3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E1FA-FAF1-4F77-8CE7-700CFDF2C40A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DCDF-9891-466B-A81E-9680C3BF3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E1FA-FAF1-4F77-8CE7-700CFDF2C40A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04DCDF-9891-466B-A81E-9680C3BF3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E1FA-FAF1-4F77-8CE7-700CFDF2C40A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DCDF-9891-466B-A81E-9680C3BF3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E1FA-FAF1-4F77-8CE7-700CFDF2C40A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104DCDF-9891-466B-A81E-9680C3BF3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AA4E1FA-FAF1-4F77-8CE7-700CFDF2C40A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DCDF-9891-466B-A81E-9680C3BF3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AA4E1FA-FAF1-4F77-8CE7-700CFDF2C40A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04DCDF-9891-466B-A81E-9680C3BF3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gi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6" Type="http://schemas.openxmlformats.org/officeDocument/2006/relationships/image" Target="../media/image7.gif"/><Relationship Id="rId11" Type="http://schemas.openxmlformats.org/officeDocument/2006/relationships/image" Target="../media/image12.png"/><Relationship Id="rId5" Type="http://schemas.openxmlformats.org/officeDocument/2006/relationships/image" Target="../media/image6.gif"/><Relationship Id="rId10" Type="http://schemas.openxmlformats.org/officeDocument/2006/relationships/image" Target="../media/image11.gif"/><Relationship Id="rId4" Type="http://schemas.openxmlformats.org/officeDocument/2006/relationships/image" Target="../media/image5.gif"/><Relationship Id="rId9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2390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Understand the electromagnetic spectrum and how it is organized.</a:t>
            </a:r>
          </a:p>
          <a:p>
            <a:pPr lvl="0"/>
            <a:r>
              <a:rPr lang="en-US" b="1" dirty="0"/>
              <a:t>Understand what different types of electromagnetic radiation can reveal about astronomical objects.</a:t>
            </a:r>
          </a:p>
          <a:p>
            <a:pPr lvl="0"/>
            <a:r>
              <a:rPr lang="en-US" b="1" dirty="0"/>
              <a:t>Understand and describe important properties of electromagnetic radiation.</a:t>
            </a:r>
          </a:p>
          <a:p>
            <a:pPr lvl="0"/>
            <a:r>
              <a:rPr lang="en-US" b="1" dirty="0"/>
              <a:t>Understand how technology is used to collect electromagnetic radiation and turn it into images.</a:t>
            </a:r>
          </a:p>
          <a:p>
            <a:pPr lvl="0"/>
            <a:r>
              <a:rPr lang="en-US" b="1" u="sng" dirty="0">
                <a:solidFill>
                  <a:srgbClr val="FF0000"/>
                </a:solidFill>
              </a:rPr>
              <a:t>Understand what can be learned from analyzing the light from astronomical objects.</a:t>
            </a:r>
          </a:p>
          <a:p>
            <a:pPr lvl="0"/>
            <a:r>
              <a:rPr lang="en-US" b="1" dirty="0"/>
              <a:t>Understand how different types of lenses and telescopes work</a:t>
            </a:r>
          </a:p>
          <a:p>
            <a:pPr lvl="0"/>
            <a:r>
              <a:rPr lang="en-US" b="1" dirty="0"/>
              <a:t>Understand and describe the quantization of energy at the atomic level</a:t>
            </a:r>
          </a:p>
          <a:p>
            <a:pPr lvl="0"/>
            <a:r>
              <a:rPr lang="en-US" b="1" dirty="0"/>
              <a:t>Understand that all objects emit and absorb electromagnetic radiation and distinguish between objects that are blackbody radiators and those that are </a:t>
            </a:r>
          </a:p>
          <a:p>
            <a:pPr lvl="0"/>
            <a:r>
              <a:rPr lang="en-US" b="1" dirty="0"/>
              <a:t>Qualitatively describe the shift in frequency in sound or electromagnetic waves due to the relative motion of a source or a receiver</a:t>
            </a:r>
          </a:p>
        </p:txBody>
      </p:sp>
    </p:spTree>
    <p:extLst>
      <p:ext uri="{BB962C8B-B14F-4D97-AF65-F5344CB8AC3E}">
        <p14:creationId xmlns:p14="http://schemas.microsoft.com/office/powerpoint/2010/main" val="365163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Spectrum Analysis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Finishing up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357"/>
            <a:ext cx="8915400" cy="4525963"/>
          </a:xfrm>
        </p:spPr>
        <p:txBody>
          <a:bodyPr>
            <a:normAutofit/>
          </a:bodyPr>
          <a:lstStyle/>
          <a:p>
            <a:r>
              <a:rPr lang="en-US" dirty="0"/>
              <a:t>Keep track of the numbers at the bottom (wavelength in angstroms)</a:t>
            </a:r>
          </a:p>
          <a:p>
            <a:r>
              <a:rPr lang="en-US" dirty="0"/>
              <a:t>Refer to the screen at the front to figure out which element you are looking at</a:t>
            </a:r>
          </a:p>
          <a:p>
            <a:r>
              <a:rPr lang="en-US" dirty="0">
                <a:solidFill>
                  <a:srgbClr val="FF0000"/>
                </a:solidFill>
              </a:rPr>
              <a:t>Please don’t take your </a:t>
            </a:r>
            <a:r>
              <a:rPr lang="en-US" dirty="0" smtClean="0">
                <a:solidFill>
                  <a:srgbClr val="FF0000"/>
                </a:solidFill>
              </a:rPr>
              <a:t>markers </a:t>
            </a:r>
            <a:r>
              <a:rPr lang="en-US" dirty="0">
                <a:solidFill>
                  <a:srgbClr val="FF0000"/>
                </a:solidFill>
              </a:rPr>
              <a:t>with </a:t>
            </a:r>
            <a:r>
              <a:rPr lang="en-US" dirty="0" smtClean="0">
                <a:solidFill>
                  <a:srgbClr val="FF0000"/>
                </a:solidFill>
              </a:rPr>
              <a:t>you when you change stations 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CEA6A1-30AF-4B5C-8B78-3D2DDF93D9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0400"/>
            <a:ext cx="3405016" cy="22717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791339"/>
            <a:ext cx="3453333" cy="2131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5017558"/>
            <a:ext cx="3581400" cy="184044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596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the end we will head outside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look at the sun!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8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7969" y="-228600"/>
            <a:ext cx="7467600" cy="1143000"/>
          </a:xfrm>
        </p:spPr>
        <p:txBody>
          <a:bodyPr/>
          <a:lstStyle/>
          <a:p>
            <a:r>
              <a:rPr lang="en-US" dirty="0"/>
              <a:t>When you are done…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762000"/>
            <a:ext cx="3657600" cy="6096000"/>
          </a:xfrm>
        </p:spPr>
        <p:txBody>
          <a:bodyPr>
            <a:normAutofit/>
          </a:bodyPr>
          <a:lstStyle/>
          <a:p>
            <a:r>
              <a:rPr lang="en-US" dirty="0"/>
              <a:t>There is a lab write up on google classroom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Don’t forget to add a picture of your lab sheet at the end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C560A2-492E-4CC5-9CB2-DA63933D93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649" y="912540"/>
            <a:ext cx="5570854" cy="51072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6531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will ask you what element you think is in each tube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do you think is in the one at the </a:t>
            </a:r>
            <a:r>
              <a:rPr lang="en-US" u="sng" dirty="0" smtClean="0"/>
              <a:t>Mercury station</a:t>
            </a:r>
          </a:p>
          <a:p>
            <a:r>
              <a:rPr lang="en-US" dirty="0" smtClean="0"/>
              <a:t>At the </a:t>
            </a:r>
            <a:r>
              <a:rPr lang="en-US" u="sng" dirty="0" smtClean="0"/>
              <a:t>Venus Station</a:t>
            </a:r>
          </a:p>
          <a:p>
            <a:r>
              <a:rPr lang="en-US" dirty="0" smtClean="0"/>
              <a:t>At the </a:t>
            </a:r>
            <a:r>
              <a:rPr lang="en-US" u="sng" dirty="0" smtClean="0"/>
              <a:t>Mars Station</a:t>
            </a:r>
          </a:p>
          <a:p>
            <a:r>
              <a:rPr lang="en-US" dirty="0" smtClean="0"/>
              <a:t>Etc….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56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143000"/>
            <a:ext cx="3657600" cy="5715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20000"/>
              </a:lnSpc>
            </a:pPr>
            <a:r>
              <a:rPr lang="en-US" dirty="0" err="1">
                <a:solidFill>
                  <a:schemeClr val="bg1"/>
                </a:solidFill>
              </a:rPr>
              <a:t>Ar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220000"/>
              </a:lnSpc>
            </a:pPr>
            <a:r>
              <a:rPr lang="en-US" dirty="0">
                <a:solidFill>
                  <a:schemeClr val="bg1"/>
                </a:solidFill>
              </a:rPr>
              <a:t>H</a:t>
            </a:r>
          </a:p>
          <a:p>
            <a:pPr>
              <a:lnSpc>
                <a:spcPct val="220000"/>
              </a:lnSpc>
            </a:pPr>
            <a:r>
              <a:rPr lang="en-US" dirty="0">
                <a:solidFill>
                  <a:schemeClr val="bg1"/>
                </a:solidFill>
              </a:rPr>
              <a:t>He</a:t>
            </a:r>
          </a:p>
          <a:p>
            <a:pPr>
              <a:lnSpc>
                <a:spcPct val="220000"/>
              </a:lnSpc>
            </a:pPr>
            <a:r>
              <a:rPr lang="en-US" dirty="0">
                <a:solidFill>
                  <a:schemeClr val="bg1"/>
                </a:solidFill>
              </a:rPr>
              <a:t>Hg</a:t>
            </a:r>
          </a:p>
          <a:p>
            <a:pPr>
              <a:lnSpc>
                <a:spcPct val="220000"/>
              </a:lnSpc>
            </a:pPr>
            <a:r>
              <a:rPr lang="en-US" dirty="0">
                <a:solidFill>
                  <a:schemeClr val="bg1"/>
                </a:solidFill>
              </a:rPr>
              <a:t>I</a:t>
            </a:r>
          </a:p>
          <a:p>
            <a:pPr>
              <a:lnSpc>
                <a:spcPct val="220000"/>
              </a:lnSpc>
            </a:pPr>
            <a:r>
              <a:rPr lang="en-US" dirty="0">
                <a:solidFill>
                  <a:schemeClr val="bg1"/>
                </a:solidFill>
              </a:rPr>
              <a:t>Kr</a:t>
            </a:r>
          </a:p>
          <a:p>
            <a:pPr>
              <a:lnSpc>
                <a:spcPct val="220000"/>
              </a:lnSpc>
            </a:pPr>
            <a:r>
              <a:rPr lang="en-US" dirty="0">
                <a:solidFill>
                  <a:schemeClr val="bg1"/>
                </a:solidFill>
              </a:rPr>
              <a:t>Ne</a:t>
            </a:r>
          </a:p>
          <a:p>
            <a:pPr marL="36576" indent="0">
              <a:lnSpc>
                <a:spcPct val="22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22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282384"/>
            <a:ext cx="3810000" cy="478338"/>
          </a:xfrm>
          <a:scene3d>
            <a:camera prst="orthographicFront">
              <a:rot lat="0" lon="10799978" rev="0"/>
            </a:camera>
            <a:lightRig rig="threePt" dir="t"/>
          </a:scene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1" y="1890022"/>
            <a:ext cx="3809999" cy="480918"/>
          </a:xfrm>
          <a:prstGeom prst="rect">
            <a:avLst/>
          </a:prstGeom>
          <a:scene3d>
            <a:camera prst="orthographicFront">
              <a:rot lat="0" lon="10799978" rev="0"/>
            </a:camera>
            <a:lightRig rig="threePt" dir="t"/>
          </a:scene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062" y="2622063"/>
            <a:ext cx="3820538" cy="471488"/>
          </a:xfrm>
          <a:prstGeom prst="rect">
            <a:avLst/>
          </a:prstGeom>
          <a:scene3d>
            <a:camera prst="orthographicFront">
              <a:rot lat="0" lon="10799978" rev="0"/>
            </a:camera>
            <a:lightRig rig="threePt" dir="t"/>
          </a:scene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133601" y="3396475"/>
            <a:ext cx="3809999" cy="462573"/>
          </a:xfrm>
          <a:prstGeom prst="rect">
            <a:avLst/>
          </a:prstGeom>
          <a:scene3d>
            <a:camera prst="orthographicFront">
              <a:rot lat="0" lon="10799978" rev="0"/>
            </a:camera>
            <a:lightRig rig="threePt" dir="t"/>
          </a:scene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123062" y="4072232"/>
            <a:ext cx="3820538" cy="491471"/>
          </a:xfrm>
          <a:prstGeom prst="rect">
            <a:avLst/>
          </a:prstGeom>
          <a:scene3d>
            <a:camera prst="orthographicFront">
              <a:rot lat="0" lon="10799978" rev="0"/>
            </a:camera>
            <a:lightRig rig="threePt" dir="t"/>
          </a:scene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133600" y="4727411"/>
            <a:ext cx="3810000" cy="491854"/>
          </a:xfrm>
          <a:prstGeom prst="rect">
            <a:avLst/>
          </a:prstGeom>
          <a:scene3d>
            <a:camera prst="orthographicFront">
              <a:rot lat="0" lon="10799978" rev="0"/>
            </a:camera>
            <a:lightRig rig="threePt" dir="t"/>
          </a:scene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133600" y="5432064"/>
            <a:ext cx="3809999" cy="470779"/>
          </a:xfrm>
          <a:prstGeom prst="rect">
            <a:avLst/>
          </a:prstGeom>
          <a:scene3d>
            <a:camera prst="orthographicFront">
              <a:rot lat="0" lon="10799978" rev="0"/>
            </a:camera>
            <a:lightRig rig="threePt" dir="t"/>
          </a:scene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26284"/>
            <a:ext cx="4291405" cy="934703"/>
          </a:xfrm>
          <a:prstGeom prst="rect">
            <a:avLst/>
          </a:prstGeom>
          <a:scene3d>
            <a:camera prst="orthographicFront">
              <a:rot lat="0" lon="10799978" rev="0"/>
            </a:camera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523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At the end of the class, your table should look like this!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2F9A192-FE78-47D3-9E3B-E6ED38A874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62919"/>
            <a:ext cx="7467600" cy="4200525"/>
          </a:xfrm>
        </p:spPr>
      </p:pic>
    </p:spTree>
    <p:extLst>
      <p:ext uri="{BB962C8B-B14F-4D97-AF65-F5344CB8AC3E}">
        <p14:creationId xmlns:p14="http://schemas.microsoft.com/office/powerpoint/2010/main" val="136963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Technic">
  <a:themeElements>
    <a:clrScheme name="Custom 1">
      <a:dk1>
        <a:srgbClr val="FFFFFF"/>
      </a:dk1>
      <a:lt1>
        <a:sysClr val="window" lastClr="FFFFFF"/>
      </a:lt1>
      <a:dk2>
        <a:srgbClr val="000000"/>
      </a:dk2>
      <a:lt2>
        <a:srgbClr val="000000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7394</TotalTime>
  <Words>270</Words>
  <Application>Microsoft Office PowerPoint</Application>
  <PresentationFormat>On-screen Show (4:3)</PresentationFormat>
  <Paragraphs>41</Paragraphs>
  <Slides>8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Wingdings 2</vt:lpstr>
      <vt:lpstr>Technic</vt:lpstr>
      <vt:lpstr>PowerPoint Presentation</vt:lpstr>
      <vt:lpstr>Spectrum Analysis Lab</vt:lpstr>
      <vt:lpstr>PowerPoint Presentation</vt:lpstr>
      <vt:lpstr>At the end we will head outside</vt:lpstr>
      <vt:lpstr>When you are done…</vt:lpstr>
      <vt:lpstr>I will ask you what element you think is in each tube</vt:lpstr>
      <vt:lpstr>PowerPoint Presentation</vt:lpstr>
      <vt:lpstr>At the end of the class, your table should look like this!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Spectrum Analysis</dc:title>
  <dc:creator>Miller, Danielle L.</dc:creator>
  <cp:lastModifiedBy>Hyatt, Evan K.</cp:lastModifiedBy>
  <cp:revision>99</cp:revision>
  <dcterms:created xsi:type="dcterms:W3CDTF">2012-03-01T12:01:48Z</dcterms:created>
  <dcterms:modified xsi:type="dcterms:W3CDTF">2019-02-01T16:37:12Z</dcterms:modified>
</cp:coreProperties>
</file>