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50" r:id="rId2"/>
    <p:sldId id="408" r:id="rId3"/>
    <p:sldId id="409" r:id="rId4"/>
    <p:sldId id="406" r:id="rId5"/>
    <p:sldId id="403" r:id="rId6"/>
    <p:sldId id="404" r:id="rId7"/>
    <p:sldId id="363" r:id="rId8"/>
    <p:sldId id="453" r:id="rId9"/>
    <p:sldId id="419" r:id="rId10"/>
    <p:sldId id="268" r:id="rId11"/>
    <p:sldId id="461" r:id="rId12"/>
    <p:sldId id="441" r:id="rId13"/>
    <p:sldId id="410" r:id="rId14"/>
    <p:sldId id="442" r:id="rId15"/>
    <p:sldId id="287" r:id="rId16"/>
    <p:sldId id="425" r:id="rId17"/>
    <p:sldId id="424" r:id="rId18"/>
    <p:sldId id="405" r:id="rId19"/>
    <p:sldId id="420" r:id="rId20"/>
    <p:sldId id="421" r:id="rId21"/>
    <p:sldId id="451" r:id="rId22"/>
    <p:sldId id="452" r:id="rId23"/>
    <p:sldId id="454" r:id="rId24"/>
    <p:sldId id="455" r:id="rId25"/>
    <p:sldId id="457" r:id="rId26"/>
    <p:sldId id="456" r:id="rId27"/>
    <p:sldId id="399" r:id="rId28"/>
    <p:sldId id="459" r:id="rId29"/>
    <p:sldId id="458" r:id="rId30"/>
    <p:sldId id="460" r:id="rId31"/>
    <p:sldId id="295" r:id="rId32"/>
    <p:sldId id="422" r:id="rId33"/>
    <p:sldId id="437" r:id="rId34"/>
    <p:sldId id="302" r:id="rId35"/>
    <p:sldId id="447" r:id="rId36"/>
    <p:sldId id="445" r:id="rId37"/>
    <p:sldId id="446" r:id="rId38"/>
    <p:sldId id="416" r:id="rId39"/>
    <p:sldId id="414" r:id="rId40"/>
    <p:sldId id="413" r:id="rId41"/>
    <p:sldId id="449" r:id="rId42"/>
    <p:sldId id="34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79399" autoAdjust="0"/>
  </p:normalViewPr>
  <p:slideViewPr>
    <p:cSldViewPr>
      <p:cViewPr varScale="1">
        <p:scale>
          <a:sx n="92" d="100"/>
          <a:sy n="92" d="100"/>
        </p:scale>
        <p:origin x="13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5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77F92-1EA7-4EAC-ABFE-B6834D8431EF}" type="datetimeFigureOut">
              <a:rPr lang="en-US" smtClean="0"/>
              <a:t>1/11/2019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04745-26D7-4D28-9A4E-3DA9C9A81C91}" type="slidenum">
              <a:rPr lang="en-US" smtClean="0"/>
              <a:t>‹#›</a:t>
            </a:fld>
            <a:endParaRPr lang="en-US"/>
          </a:p>
        </p:txBody>
      </p:sp>
    </p:spTree>
    <p:extLst>
      <p:ext uri="{BB962C8B-B14F-4D97-AF65-F5344CB8AC3E}">
        <p14:creationId xmlns:p14="http://schemas.microsoft.com/office/powerpoint/2010/main" val="1033417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Kepler 9: original discovery, announced in August, 2010.</a:t>
            </a:r>
          </a:p>
          <a:p>
            <a:r>
              <a:rPr lang="en-US" altLang="en-US">
                <a:ea typeface="ＭＳ Ｐゴシック" panose="020B0600070205080204" pitchFamily="34" charset="-128"/>
              </a:rPr>
              <a:t>Kepler 10: original discovery announced in January 2010:  first rocky, Earth-size planet. Not a good place to live—very close to it’s star, and very hot. </a:t>
            </a:r>
          </a:p>
          <a:p>
            <a:r>
              <a:rPr lang="en-US" altLang="en-US">
                <a:ea typeface="ＭＳ Ｐゴシック" panose="020B0600070205080204" pitchFamily="34" charset="-128"/>
              </a:rPr>
              <a:t>Mystery Planet: there are two planets in this system, one shows the signature of a Earth-size planet on a one-year orbit—a habitable place to live. So far, Kepler has not observed just such a planet, although it has identified about 50 planet candidates (to be confirmed) in the habitable zone of their stars. (As of April, 2011).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C7DF913-CD35-47B1-827E-52717893569A}"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4339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habitable zone of a star</a:t>
            </a:r>
            <a:r>
              <a:rPr lang="en-US" baseline="0" dirty="0"/>
              <a:t> is the region around it in which an orbiting planet could experience temperatures suitable for liquid water to exist on the surface. </a:t>
            </a:r>
            <a:endParaRPr lang="en-US" dirty="0"/>
          </a:p>
        </p:txBody>
      </p:sp>
      <p:sp>
        <p:nvSpPr>
          <p:cNvPr id="4" name="Slide Number Placeholder 3"/>
          <p:cNvSpPr>
            <a:spLocks noGrp="1"/>
          </p:cNvSpPr>
          <p:nvPr>
            <p:ph type="sldNum" sz="quarter" idx="10"/>
          </p:nvPr>
        </p:nvSpPr>
        <p:spPr/>
        <p:txBody>
          <a:bodyPr/>
          <a:lstStyle/>
          <a:p>
            <a:fld id="{C48FB6CF-2327-BE43-BB1A-B1641089A50C}" type="slidenum">
              <a:rPr lang="en-US" smtClean="0"/>
              <a:pPr/>
              <a:t>34</a:t>
            </a:fld>
            <a:endParaRPr lang="en-US"/>
          </a:p>
        </p:txBody>
      </p:sp>
    </p:spTree>
    <p:extLst>
      <p:ext uri="{BB962C8B-B14F-4D97-AF65-F5344CB8AC3E}">
        <p14:creationId xmlns:p14="http://schemas.microsoft.com/office/powerpoint/2010/main" val="233714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Kepler-11 system has 6 known planets (February 2011). All transit, and all are closer to their star than the planet Mercury is to the Sun. Thus, they have very short-period orbits. The transit light curves are divided into two sets to make is simpler to analyze. The next slide (#33) shows the light curves, color coded, for all six planets together.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19B1D4-FA00-43B6-9AC5-9779F8EF85EB}"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8176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Kepler 11: original discovery of a system with 6 planets, Announced February 2011.</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8D35F6-628E-4A6E-969D-CE4116634915}"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0984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Note: The radius may be different than those that your students derive from the data in the exercise which was simplified for classroom use. This shows the actual light curves, orbital periods, and size of the first 5 planets discovered by Kepler Mission, announced January 2010. The size is expressed in terms of “Earth radii.”  Kepler 4b is 4.31 time the radius of Earth, and is the smallest planet of this group. For comparison, Jupiter is more than 11 times the radius of Earth. Thus, all the other planets shown are larger than Jupiter.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528D96-9983-4925-8C6A-8239B7AFE64C}"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59852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These are some of the Kepler planets used in this lesson, with their sizes relative to Earth shown. Your students’ answers should be within 10-15% of these sizes. </a:t>
            </a:r>
          </a:p>
          <a:p>
            <a:endParaRPr lang="en-US" altLang="en-US">
              <a:ea typeface="ＭＳ Ｐゴシック" panose="020B0600070205080204" pitchFamily="34" charset="-128"/>
            </a:endParaRPr>
          </a:p>
          <a:p>
            <a:r>
              <a:rPr lang="en-US" altLang="en-US">
                <a:ea typeface="ＭＳ Ｐゴシック" panose="020B0600070205080204" pitchFamily="34" charset="-128"/>
              </a:rPr>
              <a:t>No telescopes—in space or on the ground—are capable of taking photographs of these planets. So, they are simply represented by colored spheres.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0104A2-78F3-4807-8DBB-EA97A7127706}"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5879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As of January, 2013, the Kepler Mission’s list of “planet candidates” is 2,740 orbiting 2,036 stars. These planet candidates await confirmation, although the majority are expected to be planets. Further information can be found at: http://kepler.nasa.gov/Mission/discoveries/candidates/</a:t>
            </a:r>
          </a:p>
          <a:p>
            <a:endParaRPr lang="en-US" altLang="en-US">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7E9BDB7-6D6E-4AAE-B178-88E129D95B7F}"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607283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Run your cursor over the upper image and click on the arrow to run the animation.</a:t>
            </a:r>
          </a:p>
          <a:p>
            <a:endParaRPr lang="en-US" dirty="0">
              <a:solidFill>
                <a:schemeClr val="tx1"/>
              </a:solidFill>
            </a:endParaRPr>
          </a:p>
          <a:p>
            <a:r>
              <a:rPr lang="en-US" dirty="0">
                <a:solidFill>
                  <a:schemeClr val="tx1"/>
                </a:solidFill>
              </a:rPr>
              <a:t>Note:  </a:t>
            </a:r>
            <a:r>
              <a:rPr lang="en-US" dirty="0" err="1">
                <a:solidFill>
                  <a:schemeClr val="tx1"/>
                </a:solidFill>
              </a:rPr>
              <a:t>Kepler</a:t>
            </a:r>
            <a:r>
              <a:rPr lang="en-US" baseline="0" dirty="0">
                <a:solidFill>
                  <a:schemeClr val="tx1"/>
                </a:solidFill>
              </a:rPr>
              <a:t> can only detect the presence of planets whose orbits are oriented so that the planets pass across the face of their parent star from the spacecraft’s perspective.</a:t>
            </a:r>
          </a:p>
          <a:p>
            <a:endParaRPr lang="en-US" baseline="0" dirty="0">
              <a:solidFill>
                <a:schemeClr val="tx1"/>
              </a:solidFill>
            </a:endParaRPr>
          </a:p>
          <a:p>
            <a:r>
              <a:rPr lang="en-US" baseline="0" dirty="0">
                <a:solidFill>
                  <a:schemeClr val="tx1"/>
                </a:solidFill>
              </a:rPr>
              <a:t>Photometric—referring to photometry, the measurement of the intensity of light.</a:t>
            </a:r>
          </a:p>
          <a:p>
            <a:endParaRPr lang="en-US" baseline="0" dirty="0">
              <a:solidFill>
                <a:schemeClr val="tx1"/>
              </a:solidFill>
            </a:endParaRPr>
          </a:p>
          <a:p>
            <a:r>
              <a:rPr lang="en-US" baseline="0" dirty="0">
                <a:solidFill>
                  <a:schemeClr val="tx1"/>
                </a:solidFill>
              </a:rPr>
              <a:t>Light Curve—a graph of the brightness of a light source, like a star, over time.</a:t>
            </a:r>
          </a:p>
          <a:p>
            <a:endParaRPr lang="en-US" baseline="0" dirty="0">
              <a:solidFill>
                <a:schemeClr val="tx1"/>
              </a:solidFill>
            </a:endParaRPr>
          </a:p>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Kepler</a:t>
            </a:r>
            <a:r>
              <a:rPr lang="en-US" sz="1200" kern="1200" dirty="0">
                <a:solidFill>
                  <a:schemeClr val="tx1"/>
                </a:solidFill>
                <a:latin typeface="+mn-lt"/>
                <a:ea typeface="+mn-ea"/>
                <a:cs typeface="+mn-cs"/>
              </a:rPr>
              <a:t> light curves reveal two key characteristics of the </a:t>
            </a:r>
            <a:r>
              <a:rPr lang="en-US" sz="1200" kern="1200" dirty="0" err="1">
                <a:solidFill>
                  <a:schemeClr val="tx1"/>
                </a:solidFill>
                <a:latin typeface="+mn-lt"/>
                <a:ea typeface="+mn-ea"/>
                <a:cs typeface="+mn-cs"/>
              </a:rPr>
              <a:t>exoplanets</a:t>
            </a:r>
            <a:r>
              <a:rPr lang="en-US" sz="1200" kern="1200" dirty="0">
                <a:solidFill>
                  <a:schemeClr val="tx1"/>
                </a:solidFill>
                <a:latin typeface="+mn-lt"/>
                <a:ea typeface="+mn-ea"/>
                <a:cs typeface="+mn-cs"/>
              </a:rPr>
              <a:t>: the diameter of the planet and the orbital period. The planet diameter is found from the percentage of light blocked; a 1% drop in brightness means the planet is 1% the diameter of the star. The orbital period is the time between transits: hours, days, weeks or months. Using the orbital period and </a:t>
            </a:r>
            <a:r>
              <a:rPr lang="en-US" sz="1200" kern="1200" dirty="0" err="1">
                <a:solidFill>
                  <a:schemeClr val="tx1"/>
                </a:solidFill>
                <a:latin typeface="+mn-lt"/>
                <a:ea typeface="+mn-ea"/>
                <a:cs typeface="+mn-cs"/>
              </a:rPr>
              <a:t>Kepler's</a:t>
            </a:r>
            <a:r>
              <a:rPr lang="en-US" sz="1200" kern="1200" dirty="0">
                <a:solidFill>
                  <a:schemeClr val="tx1"/>
                </a:solidFill>
                <a:latin typeface="+mn-lt"/>
                <a:ea typeface="+mn-ea"/>
                <a:cs typeface="+mn-cs"/>
              </a:rPr>
              <a:t> Third Law, the distance between the </a:t>
            </a:r>
            <a:r>
              <a:rPr lang="en-US" sz="1200" kern="1200" dirty="0" err="1">
                <a:solidFill>
                  <a:schemeClr val="tx1"/>
                </a:solidFill>
                <a:latin typeface="+mn-lt"/>
                <a:ea typeface="+mn-ea"/>
                <a:cs typeface="+mn-cs"/>
              </a:rPr>
              <a:t>exoplanet</a:t>
            </a:r>
            <a:r>
              <a:rPr lang="en-US" sz="1200" kern="1200" dirty="0">
                <a:solidFill>
                  <a:schemeClr val="tx1"/>
                </a:solidFill>
                <a:latin typeface="+mn-lt"/>
                <a:ea typeface="+mn-ea"/>
                <a:cs typeface="+mn-cs"/>
              </a:rPr>
              <a:t> and its star can be calculated, and the surface temperature estimated.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size and temperature of </a:t>
            </a:r>
            <a:r>
              <a:rPr lang="en-US" sz="1200" kern="1200" dirty="0" err="1">
                <a:solidFill>
                  <a:schemeClr val="tx1"/>
                </a:solidFill>
                <a:latin typeface="+mn-lt"/>
                <a:ea typeface="+mn-ea"/>
                <a:cs typeface="+mn-cs"/>
              </a:rPr>
              <a:t>Kepler's</a:t>
            </a:r>
            <a:r>
              <a:rPr lang="en-US" sz="1200" kern="1200" dirty="0">
                <a:solidFill>
                  <a:schemeClr val="tx1"/>
                </a:solidFill>
                <a:latin typeface="+mn-lt"/>
                <a:ea typeface="+mn-ea"/>
                <a:cs typeface="+mn-cs"/>
              </a:rPr>
              <a:t> stars was determined by ground-based observations and refined by </a:t>
            </a:r>
            <a:r>
              <a:rPr lang="en-US" sz="1200" kern="1200" dirty="0" err="1">
                <a:solidFill>
                  <a:schemeClr val="tx1"/>
                </a:solidFill>
                <a:latin typeface="+mn-lt"/>
                <a:ea typeface="+mn-ea"/>
                <a:cs typeface="+mn-cs"/>
              </a:rPr>
              <a:t>Kepler</a:t>
            </a:r>
            <a:r>
              <a:rPr lang="en-US" sz="1200" kern="1200" dirty="0">
                <a:solidFill>
                  <a:schemeClr val="tx1"/>
                </a:solidFill>
                <a:latin typeface="+mn-lt"/>
                <a:ea typeface="+mn-ea"/>
                <a:cs typeface="+mn-cs"/>
              </a:rPr>
              <a:t> observations. Target star diameters are known to less than 10% from ground-based observing and stellar models; with </a:t>
            </a:r>
            <a:r>
              <a:rPr lang="en-US" sz="1200" kern="1200" dirty="0" err="1">
                <a:solidFill>
                  <a:schemeClr val="tx1"/>
                </a:solidFill>
                <a:latin typeface="+mn-lt"/>
                <a:ea typeface="+mn-ea"/>
                <a:cs typeface="+mn-cs"/>
              </a:rPr>
              <a:t>asteroseismology</a:t>
            </a:r>
            <a:r>
              <a:rPr lang="en-US" sz="1200" kern="1200" dirty="0">
                <a:solidFill>
                  <a:schemeClr val="tx1"/>
                </a:solidFill>
                <a:latin typeface="+mn-lt"/>
                <a:ea typeface="+mn-ea"/>
                <a:cs typeface="+mn-cs"/>
              </a:rPr>
              <a:t> done with </a:t>
            </a:r>
            <a:r>
              <a:rPr lang="en-US" sz="1200" kern="1200" dirty="0" err="1">
                <a:solidFill>
                  <a:schemeClr val="tx1"/>
                </a:solidFill>
                <a:latin typeface="+mn-lt"/>
                <a:ea typeface="+mn-ea"/>
                <a:cs typeface="+mn-cs"/>
              </a:rPr>
              <a:t>Kepler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photometery</a:t>
            </a:r>
            <a:r>
              <a:rPr lang="en-US" sz="1200" kern="1200" dirty="0">
                <a:solidFill>
                  <a:schemeClr val="tx1"/>
                </a:solidFill>
                <a:latin typeface="+mn-lt"/>
                <a:ea typeface="+mn-ea"/>
                <a:cs typeface="+mn-cs"/>
              </a:rPr>
              <a:t>, the stellar diameter is refined to 1-2% accuracy. Thus the diameter of </a:t>
            </a:r>
            <a:r>
              <a:rPr lang="en-US" sz="1200" kern="1200" dirty="0" err="1">
                <a:solidFill>
                  <a:schemeClr val="tx1"/>
                </a:solidFill>
                <a:latin typeface="+mn-lt"/>
                <a:ea typeface="+mn-ea"/>
                <a:cs typeface="+mn-cs"/>
              </a:rPr>
              <a:t>explanets</a:t>
            </a:r>
            <a:r>
              <a:rPr lang="en-US" sz="1200" kern="1200" dirty="0">
                <a:solidFill>
                  <a:schemeClr val="tx1"/>
                </a:solidFill>
                <a:latin typeface="+mn-lt"/>
                <a:ea typeface="+mn-ea"/>
                <a:cs typeface="+mn-cs"/>
              </a:rPr>
              <a:t> are known to the same precision. </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Asteroseismology</a:t>
            </a:r>
            <a:r>
              <a:rPr lang="en-US" sz="1200" kern="1200" baseline="0" dirty="0">
                <a:solidFill>
                  <a:schemeClr val="tx1"/>
                </a:solidFill>
                <a:latin typeface="+mn-lt"/>
                <a:ea typeface="+mn-ea"/>
                <a:cs typeface="+mn-cs"/>
              </a:rPr>
              <a:t> is the study of the i</a:t>
            </a:r>
            <a:r>
              <a:rPr lang="en-US" dirty="0"/>
              <a:t>nternal structure of pulsating stars by the interpretation of their frequency spectra.</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A4A181EA-8605-B44F-B3AC-3948583E1803}" type="slidenum">
              <a:rPr lang="en-US" smtClean="0"/>
              <a:t>14</a:t>
            </a:fld>
            <a:endParaRPr lang="en-US"/>
          </a:p>
        </p:txBody>
      </p:sp>
    </p:spTree>
    <p:extLst>
      <p:ext uri="{BB962C8B-B14F-4D97-AF65-F5344CB8AC3E}">
        <p14:creationId xmlns:p14="http://schemas.microsoft.com/office/powerpoint/2010/main" val="280361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Summary of planet sizes  as of February 2012. These are confirmed planets, and their sizes are determined from the depth of the transit (% of light blocked) and the size of the star, which is determined from Earth-based observations or from Kepler data about the star. See slide 61 for derivation.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3F11562-2C27-45E6-85FB-DF650814E17C}"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4158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181EA-8605-B44F-B3AC-3948583E1803}" type="slidenum">
              <a:rPr lang="en-US" smtClean="0"/>
              <a:t>31</a:t>
            </a:fld>
            <a:endParaRPr lang="en-US"/>
          </a:p>
        </p:txBody>
      </p:sp>
    </p:spTree>
    <p:extLst>
      <p:ext uri="{BB962C8B-B14F-4D97-AF65-F5344CB8AC3E}">
        <p14:creationId xmlns:p14="http://schemas.microsoft.com/office/powerpoint/2010/main" val="207595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5AD065DA-CF1D-443A-A26C-03E169478D74}" type="datetimeFigureOut">
              <a:rPr lang="en-US" smtClean="0"/>
              <a:pPr/>
              <a:t>1/11/2019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54664765-4B7B-4C36-A11C-B52740638FF1}"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AD065DA-CF1D-443A-A26C-03E169478D74}" type="datetimeFigureOut">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AD065DA-CF1D-443A-A26C-03E169478D74}" type="datetimeFigureOut">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E9F05D-AAED-BB4B-8B02-18F47D60D763}"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400FC-951F-C141-9B87-09CDFFFDC120}" type="slidenum">
              <a:rPr lang="en-US" smtClean="0"/>
              <a:t>‹#›</a:t>
            </a:fld>
            <a:endParaRPr lang="en-US"/>
          </a:p>
        </p:txBody>
      </p:sp>
    </p:spTree>
    <p:extLst>
      <p:ext uri="{BB962C8B-B14F-4D97-AF65-F5344CB8AC3E}">
        <p14:creationId xmlns:p14="http://schemas.microsoft.com/office/powerpoint/2010/main" val="302828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AD065DA-CF1D-443A-A26C-03E169478D74}" type="datetimeFigureOut">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AD065DA-CF1D-443A-A26C-03E169478D74}" type="datetimeFigureOut">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64765-4B7B-4C36-A11C-B52740638FF1}"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AD065DA-CF1D-443A-A26C-03E169478D74}" type="datetimeFigureOut">
              <a:rPr lang="en-US" smtClean="0"/>
              <a:pPr/>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AD065DA-CF1D-443A-A26C-03E169478D74}" type="datetimeFigureOut">
              <a:rPr lang="en-US" smtClean="0"/>
              <a:pPr/>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664765-4B7B-4C36-A11C-B52740638FF1}"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5AD065DA-CF1D-443A-A26C-03E169478D74}" type="datetimeFigureOut">
              <a:rPr lang="en-US" smtClean="0"/>
              <a:pPr/>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065DA-CF1D-443A-A26C-03E169478D74}" type="datetimeFigureOut">
              <a:rPr lang="en-US" smtClean="0"/>
              <a:pPr/>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AD065DA-CF1D-443A-A26C-03E169478D74}" type="datetimeFigureOut">
              <a:rPr lang="en-US" smtClean="0"/>
              <a:pPr/>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664765-4B7B-4C36-A11C-B52740638F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5AD065DA-CF1D-443A-A26C-03E169478D74}" type="datetimeFigureOut">
              <a:rPr lang="en-US" smtClean="0"/>
              <a:pPr/>
              <a:t>1/11/2019</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54664765-4B7B-4C36-A11C-B52740638F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5AD065DA-CF1D-443A-A26C-03E169478D74}" type="datetimeFigureOut">
              <a:rPr lang="en-US" smtClean="0"/>
              <a:pPr/>
              <a:t>1/11/2019</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4664765-4B7B-4C36-A11C-B52740638FF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gnZVvYm6KKM" TargetMode="External"/><Relationship Id="rId1" Type="http://schemas.openxmlformats.org/officeDocument/2006/relationships/tags" Target="../tags/tag1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_DnDeBa0KFc" TargetMode="External"/><Relationship Id="rId1" Type="http://schemas.openxmlformats.org/officeDocument/2006/relationships/tags" Target="../tags/tag1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RlidbLyDnPs" TargetMode="External"/><Relationship Id="rId1" Type="http://schemas.openxmlformats.org/officeDocument/2006/relationships/tags" Target="../tags/tag20.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38.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6.jp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5.xml"/><Relationship Id="rId1" Type="http://schemas.openxmlformats.org/officeDocument/2006/relationships/video" Target="https://www.youtube.com/embed/8XDS_aTVB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hyperlink" Target="https://kepler.nasa.gov/images/videos/KeplerOrbitH264low2997fps.mov" TargetMode="Externa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normAutofit/>
          </a:bodyPr>
          <a:lstStyle/>
          <a:p>
            <a:endParaRPr lang="en-US" sz="2000" dirty="0"/>
          </a:p>
        </p:txBody>
      </p:sp>
      <p:sp>
        <p:nvSpPr>
          <p:cNvPr id="3" name="Content Placeholder 2"/>
          <p:cNvSpPr>
            <a:spLocks noGrp="1"/>
          </p:cNvSpPr>
          <p:nvPr>
            <p:ph idx="1"/>
          </p:nvPr>
        </p:nvSpPr>
        <p:spPr>
          <a:xfrm>
            <a:off x="23327" y="1648618"/>
            <a:ext cx="9144000" cy="5413610"/>
          </a:xfrm>
        </p:spPr>
        <p:txBody>
          <a:bodyPr>
            <a:normAutofit fontScale="32500" lnSpcReduction="20000"/>
          </a:bodyPr>
          <a:lstStyle/>
          <a:p>
            <a:pPr lvl="0">
              <a:lnSpc>
                <a:spcPct val="170000"/>
              </a:lnSpc>
            </a:pPr>
            <a:r>
              <a:rPr lang="en-US" sz="4000" dirty="0"/>
              <a:t>Understand how our view of the solar system has changed over time and how discoveries made have led to our changing our view of the solar system.</a:t>
            </a:r>
          </a:p>
          <a:p>
            <a:pPr lvl="0">
              <a:lnSpc>
                <a:spcPct val="170000"/>
              </a:lnSpc>
            </a:pPr>
            <a:r>
              <a:rPr lang="en-US" sz="4000" dirty="0"/>
              <a:t>Learn planetary characteristics such as number of moons, size, composition, type of atmosphere, gravity, temperature and surface features.</a:t>
            </a:r>
          </a:p>
          <a:p>
            <a:pPr lvl="0">
              <a:lnSpc>
                <a:spcPct val="170000"/>
              </a:lnSpc>
            </a:pPr>
            <a:r>
              <a:rPr lang="en-US" sz="4000" dirty="0"/>
              <a:t>Understand the movement of planetary bodies.</a:t>
            </a:r>
          </a:p>
          <a:p>
            <a:pPr lvl="0">
              <a:lnSpc>
                <a:spcPct val="170000"/>
              </a:lnSpc>
            </a:pPr>
            <a:r>
              <a:rPr lang="en-US" sz="4000" dirty="0"/>
              <a:t>Understand which planetary characteristics are more important than others when it relates to our understanding of other worlds. </a:t>
            </a:r>
          </a:p>
          <a:p>
            <a:pPr lvl="0">
              <a:lnSpc>
                <a:spcPct val="170000"/>
              </a:lnSpc>
            </a:pPr>
            <a:r>
              <a:rPr lang="en-US" sz="4000" dirty="0"/>
              <a:t>Understand how proximity to the sun influences planets.</a:t>
            </a:r>
          </a:p>
          <a:p>
            <a:pPr lvl="0">
              <a:lnSpc>
                <a:spcPct val="170000"/>
              </a:lnSpc>
            </a:pPr>
            <a:r>
              <a:rPr lang="en-US" sz="4000" dirty="0"/>
              <a:t>Understand the methods and tools scientists use to learn about other planets and moons in our solar system.</a:t>
            </a:r>
          </a:p>
          <a:p>
            <a:pPr lvl="0">
              <a:lnSpc>
                <a:spcPct val="170000"/>
              </a:lnSpc>
            </a:pPr>
            <a:r>
              <a:rPr lang="en-US" sz="4000" dirty="0"/>
              <a:t>Understand the conditions needed for a habitable world and determine if there are habitable worlds in our solar system or outside the solar system.</a:t>
            </a:r>
          </a:p>
          <a:p>
            <a:pPr lvl="0">
              <a:lnSpc>
                <a:spcPct val="170000"/>
              </a:lnSpc>
            </a:pPr>
            <a:r>
              <a:rPr lang="en-US" sz="6200" u="sng" dirty="0"/>
              <a:t>Understand how we look for and study solar systems other than our own.</a:t>
            </a:r>
          </a:p>
          <a:p>
            <a:endParaRPr lang="en-US" dirty="0"/>
          </a:p>
        </p:txBody>
      </p:sp>
      <p:sp>
        <p:nvSpPr>
          <p:cNvPr id="10" name="Rectangle 9"/>
          <p:cNvSpPr/>
          <p:nvPr/>
        </p:nvSpPr>
        <p:spPr>
          <a:xfrm>
            <a:off x="2362200" y="-26894"/>
            <a:ext cx="6858000" cy="1569660"/>
          </a:xfrm>
          <a:prstGeom prst="rect">
            <a:avLst/>
          </a:prstGeom>
        </p:spPr>
        <p:txBody>
          <a:bodyPr wrap="square">
            <a:spAutoFit/>
          </a:bodyPr>
          <a:lstStyle/>
          <a:p>
            <a:pPr marL="342900" indent="-342900" fontAlgn="t">
              <a:buFont typeface="+mj-lt"/>
              <a:buAutoNum type="arabicPeriod"/>
            </a:pPr>
            <a:r>
              <a:rPr lang="en-US" sz="1600" b="1" u="sng" dirty="0">
                <a:solidFill>
                  <a:srgbClr val="FFFF00"/>
                </a:solidFill>
              </a:rPr>
              <a:t>Complex Knowledge</a:t>
            </a:r>
            <a:r>
              <a:rPr lang="en-US" sz="1600" dirty="0">
                <a:solidFill>
                  <a:srgbClr val="FFFF00"/>
                </a:solidFill>
              </a:rPr>
              <a:t>:  demonstrations of learning that go </a:t>
            </a:r>
            <a:r>
              <a:rPr lang="en-US" sz="1600" dirty="0" err="1">
                <a:solidFill>
                  <a:srgbClr val="FFFF00"/>
                </a:solidFill>
              </a:rPr>
              <a:t>aboveand</a:t>
            </a:r>
            <a:r>
              <a:rPr lang="en-US" sz="1600" dirty="0">
                <a:solidFill>
                  <a:srgbClr val="FFFF00"/>
                </a:solidFill>
              </a:rPr>
              <a:t> above and beyond what was explicitly taught.</a:t>
            </a:r>
          </a:p>
          <a:p>
            <a:pPr marL="342900" indent="-342900" fontAlgn="t">
              <a:buFont typeface="+mj-lt"/>
              <a:buAutoNum type="arabicPeriod"/>
            </a:pPr>
            <a:r>
              <a:rPr lang="en-US" sz="1600" b="1" u="sng" dirty="0">
                <a:solidFill>
                  <a:srgbClr val="FFFF00"/>
                </a:solidFill>
              </a:rPr>
              <a:t>Knowledge</a:t>
            </a:r>
            <a:r>
              <a:rPr lang="en-US" sz="1600" dirty="0">
                <a:solidFill>
                  <a:srgbClr val="FFFF00"/>
                </a:solidFill>
              </a:rPr>
              <a:t>: meeting the learning goals and expectations.</a:t>
            </a:r>
          </a:p>
          <a:p>
            <a:pPr marL="342900" indent="-342900" fontAlgn="t">
              <a:buFont typeface="+mj-lt"/>
              <a:buAutoNum type="arabicPeriod"/>
            </a:pPr>
            <a:r>
              <a:rPr lang="en-US" sz="1600" b="1" u="sng" dirty="0">
                <a:solidFill>
                  <a:srgbClr val="FFFF00"/>
                </a:solidFill>
              </a:rPr>
              <a:t>Foundational knowledge</a:t>
            </a:r>
            <a:r>
              <a:rPr lang="en-US" sz="1600" dirty="0">
                <a:solidFill>
                  <a:srgbClr val="FFFF00"/>
                </a:solidFill>
              </a:rPr>
              <a:t>: simpler procedures, isolated details, vocabulary.</a:t>
            </a:r>
          </a:p>
          <a:p>
            <a:pPr marL="342900" indent="-342900" fontAlgn="t">
              <a:buFont typeface="+mj-lt"/>
              <a:buAutoNum type="arabicPeriod"/>
            </a:pPr>
            <a:r>
              <a:rPr lang="en-US" sz="1600" b="1" u="sng" dirty="0">
                <a:solidFill>
                  <a:srgbClr val="FFFF00"/>
                </a:solidFill>
              </a:rPr>
              <a:t>Limited knowledge</a:t>
            </a:r>
            <a:r>
              <a:rPr lang="en-US" sz="1600" dirty="0">
                <a:solidFill>
                  <a:srgbClr val="FFFF00"/>
                </a:solidFill>
              </a:rPr>
              <a:t>: know very little details but working toward a higher level</a:t>
            </a:r>
            <a:r>
              <a:rPr lang="en-US" sz="1200" dirty="0">
                <a:solidFill>
                  <a:srgbClr val="FFFF00"/>
                </a:solidFill>
              </a:rPr>
              <a:t>.</a:t>
            </a:r>
          </a:p>
        </p:txBody>
      </p:sp>
    </p:spTree>
    <p:custDataLst>
      <p:tags r:id="rId1"/>
    </p:custDataLst>
    <p:extLst>
      <p:ext uri="{BB962C8B-B14F-4D97-AF65-F5344CB8AC3E}">
        <p14:creationId xmlns:p14="http://schemas.microsoft.com/office/powerpoint/2010/main" val="280019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28600"/>
            <a:ext cx="7772400" cy="914400"/>
          </a:xfrm>
        </p:spPr>
        <p:txBody>
          <a:bodyPr/>
          <a:lstStyle/>
          <a:p>
            <a:r>
              <a:rPr lang="en-US" sz="5400" b="1" dirty="0"/>
              <a:t>Where</a:t>
            </a:r>
            <a:r>
              <a:rPr lang="en-US" dirty="0"/>
              <a:t> are we looking?</a:t>
            </a:r>
          </a:p>
        </p:txBody>
      </p:sp>
      <p:pic>
        <p:nvPicPr>
          <p:cNvPr id="37890" name="Picture 2" descr="http://upload.wikimedia.org/wikipedia/commons/0/05/Planet_Discovery_Neighbourhood_in_Milky_Way_Galaxy.jpeg"/>
          <p:cNvPicPr>
            <a:picLocks noChangeAspect="1" noChangeArrowheads="1"/>
          </p:cNvPicPr>
          <p:nvPr/>
        </p:nvPicPr>
        <p:blipFill>
          <a:blip r:embed="rId3" cstate="print"/>
          <a:srcRect/>
          <a:stretch>
            <a:fillRect/>
          </a:stretch>
        </p:blipFill>
        <p:spPr bwMode="auto">
          <a:xfrm>
            <a:off x="990600" y="1371600"/>
            <a:ext cx="7239000" cy="526652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494746"/>
            <a:ext cx="9009518" cy="5067854"/>
          </a:xfrm>
        </p:spPr>
      </p:pic>
    </p:spTree>
    <p:extLst>
      <p:ext uri="{BB962C8B-B14F-4D97-AF65-F5344CB8AC3E}">
        <p14:creationId xmlns:p14="http://schemas.microsoft.com/office/powerpoint/2010/main" val="2882086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63166" y="2943522"/>
            <a:ext cx="2057400" cy="1200329"/>
          </a:xfrm>
          <a:prstGeom prst="rect">
            <a:avLst/>
          </a:prstGeom>
        </p:spPr>
        <p:txBody>
          <a:bodyPr wrap="square">
            <a:spAutoFit/>
          </a:bodyPr>
          <a:lstStyle/>
          <a:p>
            <a:r>
              <a:rPr lang="en-US" dirty="0"/>
              <a:t>http://kepler.nasa.gov/images/videos/KeplerFOV_H264_Web.mov</a:t>
            </a:r>
          </a:p>
        </p:txBody>
      </p:sp>
      <p:sp>
        <p:nvSpPr>
          <p:cNvPr id="3" name="Rectangle 2"/>
          <p:cNvSpPr/>
          <p:nvPr/>
        </p:nvSpPr>
        <p:spPr>
          <a:xfrm>
            <a:off x="1347930" y="2666523"/>
            <a:ext cx="2209800" cy="1477328"/>
          </a:xfrm>
          <a:prstGeom prst="rect">
            <a:avLst/>
          </a:prstGeom>
        </p:spPr>
        <p:txBody>
          <a:bodyPr wrap="square">
            <a:spAutoFit/>
          </a:bodyPr>
          <a:lstStyle/>
          <a:p>
            <a:r>
              <a:rPr lang="en-US" dirty="0"/>
              <a:t>http://kepler.nasa.gov/images/videos/kepler_diagram_GalacticView_Web1_H264.mov</a:t>
            </a:r>
          </a:p>
        </p:txBody>
      </p:sp>
      <p:sp>
        <p:nvSpPr>
          <p:cNvPr id="2" name="Title 1"/>
          <p:cNvSpPr>
            <a:spLocks noGrp="1"/>
          </p:cNvSpPr>
          <p:nvPr>
            <p:ph type="title"/>
          </p:nvPr>
        </p:nvSpPr>
        <p:spPr/>
        <p:txBody>
          <a:bodyPr/>
          <a:lstStyle/>
          <a:p>
            <a:r>
              <a:rPr lang="en-US" dirty="0"/>
              <a:t>Kepler is looking at a very small fraction of the sky…</a:t>
            </a:r>
          </a:p>
        </p:txBody>
      </p:sp>
      <p:sp>
        <p:nvSpPr>
          <p:cNvPr id="7" name="Content Placeholder 6"/>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556363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descr="20130107fovAllKeplerCandidates-full.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0758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62" y="149871"/>
            <a:ext cx="8229600" cy="735952"/>
          </a:xfrm>
        </p:spPr>
        <p:txBody>
          <a:bodyPr/>
          <a:lstStyle/>
          <a:p>
            <a:r>
              <a:rPr lang="en-US" sz="4000" dirty="0">
                <a:latin typeface="+mj-lt"/>
              </a:rPr>
              <a:t>How Are the Discoveries Made?</a:t>
            </a:r>
          </a:p>
        </p:txBody>
      </p:sp>
      <p:sp>
        <p:nvSpPr>
          <p:cNvPr id="4" name="Slide Number Placeholder 3"/>
          <p:cNvSpPr>
            <a:spLocks noGrp="1"/>
          </p:cNvSpPr>
          <p:nvPr>
            <p:ph type="sldNum" sz="quarter" idx="12"/>
          </p:nvPr>
        </p:nvSpPr>
        <p:spPr>
          <a:xfrm>
            <a:off x="8543278" y="6420018"/>
            <a:ext cx="561975" cy="365125"/>
          </a:xfrm>
        </p:spPr>
        <p:txBody>
          <a:bodyPr/>
          <a:lstStyle/>
          <a:p>
            <a:fld id="{BA9B540C-44DA-4F69-89C9-7C84606640D3}" type="slidenum">
              <a:rPr lang="en-US" smtClean="0"/>
              <a:pPr/>
              <a:t>14</a:t>
            </a:fld>
            <a:endParaRPr lang="en-US" dirty="0"/>
          </a:p>
        </p:txBody>
      </p:sp>
      <p:pic>
        <p:nvPicPr>
          <p:cNvPr id="6" name="Picture 5" descr="KFO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86" y="3857164"/>
            <a:ext cx="3883999" cy="3269985"/>
          </a:xfrm>
          <a:prstGeom prst="rect">
            <a:avLst/>
          </a:prstGeom>
        </p:spPr>
      </p:pic>
      <p:sp>
        <p:nvSpPr>
          <p:cNvPr id="5" name="Content Placeholder 4"/>
          <p:cNvSpPr>
            <a:spLocks noGrp="1"/>
          </p:cNvSpPr>
          <p:nvPr>
            <p:ph sz="half" idx="2"/>
          </p:nvPr>
        </p:nvSpPr>
        <p:spPr>
          <a:xfrm>
            <a:off x="3509282" y="778355"/>
            <a:ext cx="5634718" cy="6006787"/>
          </a:xfrm>
        </p:spPr>
        <p:txBody>
          <a:bodyPr>
            <a:noAutofit/>
          </a:bodyPr>
          <a:lstStyle/>
          <a:p>
            <a:pPr marL="0" indent="0">
              <a:buNone/>
            </a:pPr>
            <a:r>
              <a:rPr lang="en-US" sz="1600" dirty="0" err="1">
                <a:solidFill>
                  <a:schemeClr val="tx1"/>
                </a:solidFill>
                <a:latin typeface="Arial"/>
                <a:cs typeface="Arial"/>
              </a:rPr>
              <a:t>Kepler</a:t>
            </a:r>
            <a:r>
              <a:rPr lang="en-US" sz="1600" dirty="0">
                <a:solidFill>
                  <a:schemeClr val="tx1"/>
                </a:solidFill>
                <a:latin typeface="Arial"/>
                <a:cs typeface="Arial"/>
              </a:rPr>
              <a:t> detects planets by taking a photometric measurement of the stars in its field of view </a:t>
            </a:r>
            <a:r>
              <a:rPr lang="en-US" sz="2000" dirty="0">
                <a:solidFill>
                  <a:srgbClr val="D60093"/>
                </a:solidFill>
                <a:latin typeface="Arial"/>
                <a:cs typeface="Arial"/>
              </a:rPr>
              <a:t>every 30 minutes</a:t>
            </a:r>
            <a:r>
              <a:rPr lang="en-US" sz="1600" dirty="0">
                <a:solidFill>
                  <a:schemeClr val="tx1"/>
                </a:solidFill>
                <a:latin typeface="Arial"/>
                <a:cs typeface="Arial"/>
              </a:rPr>
              <a:t>. A planet transit will show as a small periodic dip in the “light curve” of a star over time.</a:t>
            </a:r>
          </a:p>
          <a:p>
            <a:pPr marL="0" indent="0">
              <a:buNone/>
            </a:pPr>
            <a:endParaRPr lang="en-US" sz="1600" dirty="0">
              <a:solidFill>
                <a:schemeClr val="tx1"/>
              </a:solidFill>
              <a:latin typeface="Arial"/>
              <a:cs typeface="Arial"/>
            </a:endParaRPr>
          </a:p>
          <a:p>
            <a:pPr marL="0" indent="0">
              <a:buNone/>
            </a:pPr>
            <a:r>
              <a:rPr lang="en-US" sz="1600" dirty="0">
                <a:solidFill>
                  <a:schemeClr val="tx1"/>
                </a:solidFill>
                <a:latin typeface="Arial"/>
                <a:cs typeface="Arial"/>
              </a:rPr>
              <a:t>If the host star’s diameter and temperature are known, then from the simple dip in the the light </a:t>
            </a:r>
            <a:r>
              <a:rPr lang="en-US" sz="1600" dirty="0">
                <a:latin typeface="Arial"/>
                <a:cs typeface="Arial"/>
              </a:rPr>
              <a:t>curve</a:t>
            </a:r>
            <a:r>
              <a:rPr lang="en-US" sz="1600" dirty="0">
                <a:solidFill>
                  <a:srgbClr val="D60093"/>
                </a:solidFill>
                <a:latin typeface="Arial"/>
                <a:cs typeface="Arial"/>
              </a:rPr>
              <a:t> </a:t>
            </a:r>
            <a:r>
              <a:rPr lang="en-US" sz="1600" dirty="0">
                <a:latin typeface="Arial"/>
                <a:cs typeface="Arial"/>
              </a:rPr>
              <a:t>Kepler can determine the </a:t>
            </a:r>
            <a:r>
              <a:rPr lang="en-US" sz="2000" dirty="0">
                <a:solidFill>
                  <a:srgbClr val="D60093"/>
                </a:solidFill>
                <a:latin typeface="Arial"/>
                <a:cs typeface="Arial"/>
              </a:rPr>
              <a:t>planet’s diameter and orbital period; the planet’s surface temperature </a:t>
            </a:r>
            <a:r>
              <a:rPr lang="en-US" sz="1600" dirty="0">
                <a:solidFill>
                  <a:schemeClr val="tx1"/>
                </a:solidFill>
                <a:latin typeface="Arial"/>
                <a:cs typeface="Arial"/>
              </a:rPr>
              <a:t>can also be estimated. </a:t>
            </a:r>
          </a:p>
          <a:p>
            <a:pPr marL="0" indent="0">
              <a:buNone/>
            </a:pPr>
            <a:endParaRPr lang="en-US" sz="1600" dirty="0">
              <a:latin typeface="Arial"/>
              <a:cs typeface="Arial"/>
            </a:endParaRPr>
          </a:p>
          <a:p>
            <a:pPr marL="0" indent="0">
              <a:buNone/>
            </a:pPr>
            <a:r>
              <a:rPr lang="en-US" sz="2000" dirty="0">
                <a:solidFill>
                  <a:srgbClr val="D60093"/>
                </a:solidFill>
                <a:latin typeface="Arial"/>
                <a:cs typeface="Arial"/>
              </a:rPr>
              <a:t>Mission scientists require </a:t>
            </a:r>
            <a:r>
              <a:rPr lang="en-US" sz="2000" i="1" dirty="0">
                <a:solidFill>
                  <a:srgbClr val="D60093"/>
                </a:solidFill>
                <a:latin typeface="Arial"/>
                <a:cs typeface="Arial"/>
              </a:rPr>
              <a:t>at least </a:t>
            </a:r>
            <a:r>
              <a:rPr lang="en-US" sz="2000" dirty="0">
                <a:solidFill>
                  <a:srgbClr val="D60093"/>
                </a:solidFill>
                <a:latin typeface="Arial"/>
                <a:cs typeface="Arial"/>
              </a:rPr>
              <a:t>three transits</a:t>
            </a:r>
            <a:r>
              <a:rPr lang="en-US" sz="1800" dirty="0">
                <a:latin typeface="Arial"/>
                <a:cs typeface="Arial"/>
              </a:rPr>
              <a:t>—three </a:t>
            </a:r>
            <a:r>
              <a:rPr lang="en-US" sz="1600" dirty="0">
                <a:latin typeface="Arial"/>
                <a:cs typeface="Arial"/>
              </a:rPr>
              <a:t>orbits, or planetary “years”—</a:t>
            </a:r>
            <a:r>
              <a:rPr lang="en-US" sz="1600" dirty="0">
                <a:solidFill>
                  <a:srgbClr val="D60093"/>
                </a:solidFill>
                <a:latin typeface="Arial"/>
                <a:cs typeface="Arial"/>
              </a:rPr>
              <a:t>to </a:t>
            </a:r>
            <a:r>
              <a:rPr lang="en-US" sz="2000" dirty="0">
                <a:solidFill>
                  <a:srgbClr val="D60093"/>
                </a:solidFill>
                <a:latin typeface="Arial"/>
                <a:cs typeface="Arial"/>
              </a:rPr>
              <a:t>verify that a planet is present</a:t>
            </a:r>
            <a:r>
              <a:rPr lang="en-US" sz="1600" dirty="0">
                <a:solidFill>
                  <a:srgbClr val="D60093"/>
                </a:solidFill>
                <a:latin typeface="Arial"/>
                <a:cs typeface="Arial"/>
              </a:rPr>
              <a:t>.  </a:t>
            </a:r>
            <a:r>
              <a:rPr lang="en-US" sz="1600" dirty="0">
                <a:latin typeface="Arial"/>
                <a:cs typeface="Arial"/>
              </a:rPr>
              <a:t>This is what causes a planet to </a:t>
            </a:r>
            <a:r>
              <a:rPr lang="en-US" sz="2000" dirty="0">
                <a:solidFill>
                  <a:srgbClr val="D60093"/>
                </a:solidFill>
                <a:latin typeface="Arial"/>
                <a:cs typeface="Arial"/>
              </a:rPr>
              <a:t>go from a “candidate” to “confirmed.”</a:t>
            </a:r>
          </a:p>
          <a:p>
            <a:pPr marL="0" indent="0">
              <a:buNone/>
            </a:pPr>
            <a:endParaRPr lang="en-US" sz="1600" dirty="0">
              <a:latin typeface="Arial"/>
              <a:cs typeface="Arial"/>
            </a:endParaRPr>
          </a:p>
          <a:p>
            <a:pPr marL="0" indent="0">
              <a:buNone/>
            </a:pPr>
            <a:r>
              <a:rPr lang="en-US" sz="1600" i="1" dirty="0">
                <a:latin typeface="Arial"/>
                <a:cs typeface="Arial"/>
              </a:rPr>
              <a:t>How would this disqualify many planets in our own Solar System?</a:t>
            </a:r>
          </a:p>
          <a:p>
            <a:pPr marL="0" indent="0">
              <a:buNone/>
            </a:pPr>
            <a:endParaRPr lang="en-US" sz="1600" dirty="0">
              <a:solidFill>
                <a:schemeClr val="tx1"/>
              </a:solidFill>
              <a:latin typeface="Arial"/>
              <a:cs typeface="Arial"/>
            </a:endParaRPr>
          </a:p>
          <a:p>
            <a:pPr marL="0" indent="0">
              <a:buNone/>
            </a:pPr>
            <a:endParaRPr lang="en-US" sz="1600" dirty="0">
              <a:solidFill>
                <a:schemeClr val="tx1"/>
              </a:solidFill>
              <a:latin typeface="Arial"/>
              <a:cs typeface="Arial"/>
            </a:endParaRPr>
          </a:p>
          <a:p>
            <a:endParaRPr lang="en-US" sz="1600" dirty="0">
              <a:latin typeface="Arial"/>
            </a:endParaRPr>
          </a:p>
          <a:p>
            <a:endParaRPr lang="en-US" sz="1600" dirty="0">
              <a:latin typeface="Arial"/>
            </a:endParaRPr>
          </a:p>
        </p:txBody>
      </p:sp>
      <p:sp>
        <p:nvSpPr>
          <p:cNvPr id="3" name="Rectangle 2"/>
          <p:cNvSpPr/>
          <p:nvPr/>
        </p:nvSpPr>
        <p:spPr>
          <a:xfrm>
            <a:off x="304800" y="1380226"/>
            <a:ext cx="2667000" cy="923330"/>
          </a:xfrm>
          <a:prstGeom prst="rect">
            <a:avLst/>
          </a:prstGeom>
        </p:spPr>
        <p:txBody>
          <a:bodyPr wrap="square">
            <a:spAutoFit/>
          </a:bodyPr>
          <a:lstStyle/>
          <a:p>
            <a:r>
              <a:rPr lang="en-US" dirty="0"/>
              <a:t>https://kepler.nasa.gov/images/videos/OccultationGraphWEB1_H264.mov</a:t>
            </a:r>
          </a:p>
        </p:txBody>
      </p:sp>
    </p:spTree>
    <p:custDataLst>
      <p:tags r:id="rId1"/>
    </p:custDataLst>
    <p:extLst>
      <p:ext uri="{BB962C8B-B14F-4D97-AF65-F5344CB8AC3E}">
        <p14:creationId xmlns:p14="http://schemas.microsoft.com/office/powerpoint/2010/main" val="86790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438400" y="-628650"/>
            <a:ext cx="5486400" cy="8229600"/>
          </a:xfrm>
          <a:prstGeom prst="rect">
            <a:avLst/>
          </a:prstGeom>
        </p:spPr>
      </p:pic>
    </p:spTree>
    <p:custDataLst>
      <p:tags r:id="rId1"/>
    </p:custDataLst>
    <p:extLst>
      <p:ext uri="{BB962C8B-B14F-4D97-AF65-F5344CB8AC3E}">
        <p14:creationId xmlns:p14="http://schemas.microsoft.com/office/powerpoint/2010/main" val="25259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85800"/>
            <a:ext cx="8745213" cy="3999188"/>
          </a:xfrm>
        </p:spPr>
      </p:pic>
    </p:spTree>
    <p:extLst>
      <p:ext uri="{BB962C8B-B14F-4D97-AF65-F5344CB8AC3E}">
        <p14:creationId xmlns:p14="http://schemas.microsoft.com/office/powerpoint/2010/main" val="3877587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684441"/>
            <a:ext cx="8763000" cy="4287181"/>
          </a:xfrm>
        </p:spPr>
      </p:pic>
    </p:spTree>
    <p:extLst>
      <p:ext uri="{BB962C8B-B14F-4D97-AF65-F5344CB8AC3E}">
        <p14:creationId xmlns:p14="http://schemas.microsoft.com/office/powerpoint/2010/main" val="805192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201205planet_size_comparison-ful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64126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The colors simply go by order from the star (the most colorful is the 7-planet system KOI-351). The terrestrial planets of the Solar System are shown in gray</a:t>
            </a:r>
          </a:p>
        </p:txBody>
      </p:sp>
      <p:sp>
        <p:nvSpPr>
          <p:cNvPr id="6" name="Rectangle 5"/>
          <p:cNvSpPr/>
          <p:nvPr/>
        </p:nvSpPr>
        <p:spPr>
          <a:xfrm>
            <a:off x="2286000" y="3105835"/>
            <a:ext cx="4572000" cy="646331"/>
          </a:xfrm>
          <a:prstGeom prst="rect">
            <a:avLst/>
          </a:prstGeom>
        </p:spPr>
        <p:txBody>
          <a:bodyPr>
            <a:spAutoFit/>
          </a:bodyPr>
          <a:lstStyle/>
          <a:p>
            <a:r>
              <a:rPr lang="en-US" dirty="0"/>
              <a:t>https://www.youtube.com/watch?v=gnZVvYm6KKM</a:t>
            </a:r>
          </a:p>
        </p:txBody>
      </p:sp>
      <p:pic>
        <p:nvPicPr>
          <p:cNvPr id="5" name="gnZVvYm6KKM"/>
          <p:cNvPicPr>
            <a:picLocks noGrp="1" noRot="1" noChangeAspect="1"/>
          </p:cNvPicPr>
          <p:nvPr>
            <p:ph idx="1"/>
            <a:videoFile r:link="rId2"/>
          </p:nvPr>
        </p:nvPicPr>
        <p:blipFill>
          <a:blip r:embed="rId4"/>
          <a:stretch>
            <a:fillRect/>
          </a:stretch>
        </p:blipFill>
        <p:spPr>
          <a:xfrm>
            <a:off x="381000" y="1676400"/>
            <a:ext cx="8630548" cy="4854684"/>
          </a:xfrm>
          <a:prstGeom prst="rect">
            <a:avLst/>
          </a:prstGeom>
        </p:spPr>
      </p:pic>
    </p:spTree>
    <p:custDataLst>
      <p:tags r:id="rId1"/>
    </p:custDataLst>
    <p:extLst>
      <p:ext uri="{BB962C8B-B14F-4D97-AF65-F5344CB8AC3E}">
        <p14:creationId xmlns:p14="http://schemas.microsoft.com/office/powerpoint/2010/main" val="3498162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1922463" y="0"/>
            <a:ext cx="5299075" cy="6858000"/>
          </a:xfrm>
          <a:prstGeom prst="rect">
            <a:avLst/>
          </a:prstGeom>
          <a:solidFill>
            <a:srgbClr val="FFFF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pic>
        <p:nvPicPr>
          <p:cNvPr id="76803" name="Picture 3" descr="6 from TT-MAR-2011-3.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19200"/>
            <a:ext cx="10058400" cy="13017462"/>
          </a:xfrm>
          <a:prstGeom prst="rect">
            <a:avLst/>
          </a:prstGeom>
          <a:solidFill>
            <a:schemeClr val="tx1"/>
          </a:solidFill>
          <a:ln>
            <a:noFill/>
          </a:ln>
        </p:spPr>
      </p:pic>
    </p:spTree>
    <p:custDataLst>
      <p:tags r:id="rId1"/>
    </p:custDataLst>
    <p:extLst>
      <p:ext uri="{BB962C8B-B14F-4D97-AF65-F5344CB8AC3E}">
        <p14:creationId xmlns:p14="http://schemas.microsoft.com/office/powerpoint/2010/main" val="1622256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905000"/>
          </a:xfrm>
        </p:spPr>
        <p:txBody>
          <a:bodyPr/>
          <a:lstStyle/>
          <a:p>
            <a:r>
              <a:rPr lang="en-US" sz="1800" dirty="0"/>
              <a:t>All of the Kepler multi-planet systems (1705 planets in 685 systems as of 24 November </a:t>
            </a:r>
            <a:r>
              <a:rPr lang="en-US" sz="1800" u="sng" dirty="0"/>
              <a:t>2015</a:t>
            </a:r>
            <a:r>
              <a:rPr lang="en-US" sz="1800" dirty="0"/>
              <a:t>) on the same scale as the Solar System (the dashed lines). The size of the orbits are all to scale, but the size of the planets are not. For example, Jupiter is actually 11x larger than Earth, but that scale makes Earth-size planets almost invisible (or </a:t>
            </a:r>
            <a:r>
              <a:rPr lang="en-US" sz="1800" dirty="0" err="1"/>
              <a:t>Jupiters</a:t>
            </a:r>
            <a:r>
              <a:rPr lang="en-US" sz="1800" dirty="0"/>
              <a:t> annoyingly large). The orbits are all synchronized such that Kepler observed a planet transit every time it hits an angle of 0 degrees (the 3 o'clock position on a clock).</a:t>
            </a:r>
          </a:p>
        </p:txBody>
      </p:sp>
      <p:sp>
        <p:nvSpPr>
          <p:cNvPr id="3" name="Content Placeholder 2"/>
          <p:cNvSpPr>
            <a:spLocks noGrp="1"/>
          </p:cNvSpPr>
          <p:nvPr>
            <p:ph idx="1"/>
          </p:nvPr>
        </p:nvSpPr>
        <p:spPr>
          <a:xfrm>
            <a:off x="876300" y="2133600"/>
            <a:ext cx="7772400" cy="4572000"/>
          </a:xfrm>
        </p:spPr>
        <p:txBody>
          <a:bodyPr/>
          <a:lstStyle/>
          <a:p>
            <a:r>
              <a:rPr lang="en-US" dirty="0"/>
              <a:t>https://www.youtube.com/watch?v=_DnDeBa0KFc</a:t>
            </a:r>
          </a:p>
        </p:txBody>
      </p:sp>
      <p:pic>
        <p:nvPicPr>
          <p:cNvPr id="5" name="_DnDeBa0KFc"/>
          <p:cNvPicPr>
            <a:picLocks noRot="1" noChangeAspect="1"/>
          </p:cNvPicPr>
          <p:nvPr>
            <a:videoFile r:link="rId2"/>
          </p:nvPr>
        </p:nvPicPr>
        <p:blipFill>
          <a:blip r:embed="rId4"/>
          <a:stretch>
            <a:fillRect/>
          </a:stretch>
        </p:blipFill>
        <p:spPr>
          <a:xfrm>
            <a:off x="914400" y="1981200"/>
            <a:ext cx="7721600" cy="4343400"/>
          </a:xfrm>
          <a:prstGeom prst="rect">
            <a:avLst/>
          </a:prstGeom>
        </p:spPr>
      </p:pic>
    </p:spTree>
    <p:custDataLst>
      <p:tags r:id="rId1"/>
    </p:custDataLst>
    <p:extLst>
      <p:ext uri="{BB962C8B-B14F-4D97-AF65-F5344CB8AC3E}">
        <p14:creationId xmlns:p14="http://schemas.microsoft.com/office/powerpoint/2010/main" val="1165816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Kepler and K2 ended last year</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193" y="1524000"/>
            <a:ext cx="7772400" cy="3451559"/>
          </a:xfrm>
        </p:spPr>
      </p:pic>
    </p:spTree>
    <p:extLst>
      <p:ext uri="{BB962C8B-B14F-4D97-AF65-F5344CB8AC3E}">
        <p14:creationId xmlns:p14="http://schemas.microsoft.com/office/powerpoint/2010/main" val="3315913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426464"/>
            <a:ext cx="9519715" cy="5355336"/>
          </a:xfrm>
        </p:spPr>
      </p:pic>
      <p:sp>
        <p:nvSpPr>
          <p:cNvPr id="6" name="Title 5"/>
          <p:cNvSpPr>
            <a:spLocks noGrp="1"/>
          </p:cNvSpPr>
          <p:nvPr>
            <p:ph type="title"/>
          </p:nvPr>
        </p:nvSpPr>
        <p:spPr/>
        <p:txBody>
          <a:bodyPr/>
          <a:lstStyle/>
          <a:p>
            <a:r>
              <a:rPr lang="en-US" dirty="0" smtClean="0"/>
              <a:t>3/7/2009 – 10/30/2018</a:t>
            </a:r>
            <a:endParaRPr lang="en-US" dirty="0"/>
          </a:p>
        </p:txBody>
      </p:sp>
    </p:spTree>
    <p:extLst>
      <p:ext uri="{BB962C8B-B14F-4D97-AF65-F5344CB8AC3E}">
        <p14:creationId xmlns:p14="http://schemas.microsoft.com/office/powerpoint/2010/main" val="883586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0225" y="2070100"/>
            <a:ext cx="6000750" cy="4000500"/>
          </a:xfrm>
        </p:spPr>
      </p:pic>
    </p:spTree>
    <p:extLst>
      <p:ext uri="{BB962C8B-B14F-4D97-AF65-F5344CB8AC3E}">
        <p14:creationId xmlns:p14="http://schemas.microsoft.com/office/powerpoint/2010/main" val="677926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based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219199"/>
            <a:ext cx="6096000" cy="5624559"/>
          </a:xfrm>
        </p:spPr>
      </p:pic>
    </p:spTree>
    <p:extLst>
      <p:ext uri="{BB962C8B-B14F-4D97-AF65-F5344CB8AC3E}">
        <p14:creationId xmlns:p14="http://schemas.microsoft.com/office/powerpoint/2010/main" val="3248279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Based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646" y="1828800"/>
            <a:ext cx="8660706" cy="1752600"/>
          </a:xfrm>
        </p:spPr>
      </p:pic>
    </p:spTree>
    <p:extLst>
      <p:ext uri="{BB962C8B-B14F-4D97-AF65-F5344CB8AC3E}">
        <p14:creationId xmlns:p14="http://schemas.microsoft.com/office/powerpoint/2010/main" val="44515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Proposed/Planned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828800"/>
            <a:ext cx="7499220" cy="2590800"/>
          </a:xfrm>
        </p:spPr>
      </p:pic>
    </p:spTree>
    <p:extLst>
      <p:ext uri="{BB962C8B-B14F-4D97-AF65-F5344CB8AC3E}">
        <p14:creationId xmlns:p14="http://schemas.microsoft.com/office/powerpoint/2010/main" val="1582277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771010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 – </a:t>
            </a:r>
            <a:r>
              <a:rPr lang="en-US" sz="2000" dirty="0"/>
              <a:t>TRANSITING EXOPLANET SURVEY SATELLITE</a:t>
            </a:r>
          </a:p>
        </p:txBody>
      </p:sp>
      <p:sp>
        <p:nvSpPr>
          <p:cNvPr id="3" name="Content Placeholder 2"/>
          <p:cNvSpPr>
            <a:spLocks noGrp="1"/>
          </p:cNvSpPr>
          <p:nvPr>
            <p:ph idx="1"/>
          </p:nvPr>
        </p:nvSpPr>
        <p:spPr/>
        <p:txBody>
          <a:bodyPr/>
          <a:lstStyle/>
          <a:p>
            <a:r>
              <a:rPr lang="en-US" dirty="0" smtClean="0"/>
              <a:t>More Cameras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4112" y="3200400"/>
            <a:ext cx="4470400" cy="3352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86" y="3112576"/>
            <a:ext cx="4530014" cy="3733800"/>
          </a:xfrm>
          <a:prstGeom prst="rect">
            <a:avLst/>
          </a:prstGeom>
        </p:spPr>
      </p:pic>
    </p:spTree>
    <p:extLst>
      <p:ext uri="{BB962C8B-B14F-4D97-AF65-F5344CB8AC3E}">
        <p14:creationId xmlns:p14="http://schemas.microsoft.com/office/powerpoint/2010/main" val="348386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TESS </a:t>
            </a:r>
            <a:r>
              <a:rPr lang="en-US" sz="2400" dirty="0" smtClean="0"/>
              <a:t>– TRANSITING EXOPLANET SURVEY SATELLITE</a:t>
            </a:r>
            <a:endParaRPr lang="en-US" sz="2400" dirty="0"/>
          </a:p>
        </p:txBody>
      </p:sp>
      <p:sp>
        <p:nvSpPr>
          <p:cNvPr id="3" name="Content Placeholder 2"/>
          <p:cNvSpPr>
            <a:spLocks noGrp="1"/>
          </p:cNvSpPr>
          <p:nvPr>
            <p:ph idx="1"/>
          </p:nvPr>
        </p:nvSpPr>
        <p:spPr/>
        <p:txBody>
          <a:bodyPr/>
          <a:lstStyle/>
          <a:p>
            <a:r>
              <a:rPr lang="en-US" dirty="0" smtClean="0"/>
              <a:t>Covers 85% of the sky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048000"/>
            <a:ext cx="4572000" cy="34262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614704"/>
            <a:ext cx="4714875" cy="4200525"/>
          </a:xfrm>
          <a:prstGeom prst="rect">
            <a:avLst/>
          </a:prstGeom>
        </p:spPr>
      </p:pic>
    </p:spTree>
    <p:extLst>
      <p:ext uri="{BB962C8B-B14F-4D97-AF65-F5344CB8AC3E}">
        <p14:creationId xmlns:p14="http://schemas.microsoft.com/office/powerpoint/2010/main" val="33215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3"/>
          <p:cNvGrpSpPr>
            <a:grpSpLocks/>
          </p:cNvGrpSpPr>
          <p:nvPr/>
        </p:nvGrpSpPr>
        <p:grpSpPr bwMode="auto">
          <a:xfrm>
            <a:off x="1371601" y="-699324"/>
            <a:ext cx="6553200" cy="8319324"/>
            <a:chOff x="1435971" y="-629392"/>
            <a:chExt cx="5785712" cy="7487392"/>
          </a:xfrm>
        </p:grpSpPr>
        <p:sp>
          <p:nvSpPr>
            <p:cNvPr id="3" name="Rectangle 2"/>
            <p:cNvSpPr>
              <a:spLocks noChangeArrowheads="1"/>
            </p:cNvSpPr>
            <p:nvPr/>
          </p:nvSpPr>
          <p:spPr bwMode="auto">
            <a:xfrm>
              <a:off x="1922318" y="0"/>
              <a:ext cx="5299364" cy="6858000"/>
            </a:xfrm>
            <a:prstGeom prst="rect">
              <a:avLst/>
            </a:prstGeom>
            <a:solidFill>
              <a:srgbClr val="FFFF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78852" name="Picture 1" descr="7from TT-MAR-201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971" y="-629392"/>
              <a:ext cx="5785712" cy="74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48671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Only a 2 year main mission</a:t>
            </a:r>
          </a:p>
          <a:p>
            <a:r>
              <a:rPr lang="en-US" dirty="0" smtClean="0"/>
              <a:t>Expected to find over 30,000 exoplanets</a:t>
            </a:r>
          </a:p>
          <a:p>
            <a:pPr lvl="1"/>
            <a:r>
              <a:rPr lang="en-US" dirty="0" smtClean="0"/>
              <a:t>Kepler found just under 3,000</a:t>
            </a:r>
          </a:p>
          <a:p>
            <a:r>
              <a:rPr lang="en-US" dirty="0" smtClean="0"/>
              <a:t>Orbits in a weird perpendicular orbit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962400"/>
            <a:ext cx="5029200" cy="2800085"/>
          </a:xfrm>
          <a:prstGeom prst="rect">
            <a:avLst/>
          </a:prstGeom>
        </p:spPr>
      </p:pic>
    </p:spTree>
    <p:extLst>
      <p:ext uri="{BB962C8B-B14F-4D97-AF65-F5344CB8AC3E}">
        <p14:creationId xmlns:p14="http://schemas.microsoft.com/office/powerpoint/2010/main" val="2407053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024" y="-47475"/>
            <a:ext cx="9005976" cy="762000"/>
          </a:xfrm>
        </p:spPr>
        <p:txBody>
          <a:bodyPr/>
          <a:lstStyle/>
          <a:p>
            <a:r>
              <a:rPr lang="en-US" sz="4000" dirty="0">
                <a:latin typeface="+mj-lt"/>
              </a:rPr>
              <a:t>What are the Implications?</a:t>
            </a:r>
          </a:p>
        </p:txBody>
      </p:sp>
      <p:sp>
        <p:nvSpPr>
          <p:cNvPr id="4" name="Content Placeholder 3"/>
          <p:cNvSpPr>
            <a:spLocks noGrp="1"/>
          </p:cNvSpPr>
          <p:nvPr>
            <p:ph sz="half" idx="2"/>
          </p:nvPr>
        </p:nvSpPr>
        <p:spPr>
          <a:xfrm>
            <a:off x="4836040" y="752625"/>
            <a:ext cx="4307960" cy="5038575"/>
          </a:xfrm>
        </p:spPr>
        <p:txBody>
          <a:bodyPr>
            <a:noAutofit/>
          </a:bodyPr>
          <a:lstStyle/>
          <a:p>
            <a:pPr marL="0" indent="0">
              <a:buNone/>
            </a:pPr>
            <a:r>
              <a:rPr lang="en-US" sz="1800" dirty="0" err="1">
                <a:solidFill>
                  <a:schemeClr val="tx1"/>
                </a:solidFill>
                <a:latin typeface="Arial"/>
                <a:cs typeface="Arial"/>
              </a:rPr>
              <a:t>Kepler</a:t>
            </a:r>
            <a:r>
              <a:rPr lang="en-US" sz="1800" dirty="0">
                <a:solidFill>
                  <a:schemeClr val="tx1"/>
                </a:solidFill>
                <a:latin typeface="Arial"/>
                <a:cs typeface="Arial"/>
              </a:rPr>
              <a:t> has shown that </a:t>
            </a:r>
            <a:r>
              <a:rPr lang="en-US" sz="2000" dirty="0">
                <a:solidFill>
                  <a:srgbClr val="D60093"/>
                </a:solidFill>
                <a:latin typeface="Arial"/>
                <a:cs typeface="Arial"/>
              </a:rPr>
              <a:t>small planets are more plentiful than larger, Jupiter-size worlds</a:t>
            </a:r>
            <a:r>
              <a:rPr lang="en-US" sz="1800" dirty="0">
                <a:solidFill>
                  <a:schemeClr val="tx1"/>
                </a:solidFill>
                <a:latin typeface="Arial"/>
                <a:cs typeface="Arial"/>
              </a:rPr>
              <a:t>, and are abundant in our galaxy.</a:t>
            </a:r>
          </a:p>
          <a:p>
            <a:pPr marL="0" indent="0">
              <a:buNone/>
            </a:pPr>
            <a:endParaRPr lang="en-US" sz="1800" dirty="0">
              <a:solidFill>
                <a:schemeClr val="tx1"/>
              </a:solidFill>
              <a:latin typeface="Arial"/>
              <a:cs typeface="Arial"/>
            </a:endParaRPr>
          </a:p>
          <a:p>
            <a:pPr marL="0" indent="0">
              <a:buNone/>
            </a:pPr>
            <a:r>
              <a:rPr lang="en-US" sz="1800" dirty="0">
                <a:solidFill>
                  <a:schemeClr val="tx1"/>
                </a:solidFill>
                <a:latin typeface="Arial"/>
                <a:cs typeface="Arial"/>
              </a:rPr>
              <a:t>Current models show that </a:t>
            </a:r>
            <a:r>
              <a:rPr lang="en-US" sz="2000" dirty="0">
                <a:solidFill>
                  <a:srgbClr val="D60093"/>
                </a:solidFill>
                <a:latin typeface="Arial"/>
                <a:cs typeface="Arial"/>
              </a:rPr>
              <a:t>planets with a diameter smaller than roughly 1.5 times that of Earth are more likely to have rocky surfaces that could support liquid water and appropriate conditions to foster life </a:t>
            </a:r>
            <a:r>
              <a:rPr lang="en-US" sz="1800" dirty="0">
                <a:solidFill>
                  <a:schemeClr val="tx1"/>
                </a:solidFill>
                <a:latin typeface="Arial"/>
                <a:cs typeface="Arial"/>
              </a:rPr>
              <a:t>as we know it. </a:t>
            </a:r>
            <a:r>
              <a:rPr lang="en-US" sz="1800" dirty="0">
                <a:solidFill>
                  <a:srgbClr val="D60093"/>
                </a:solidFill>
                <a:latin typeface="Arial"/>
                <a:cs typeface="Arial"/>
              </a:rPr>
              <a:t>(paraphrase)</a:t>
            </a:r>
          </a:p>
          <a:p>
            <a:pPr marL="0" indent="0">
              <a:buNone/>
            </a:pPr>
            <a:endParaRPr lang="en-US" sz="1800" dirty="0">
              <a:solidFill>
                <a:schemeClr val="tx1"/>
              </a:solidFill>
              <a:latin typeface="Arial"/>
              <a:cs typeface="Arial"/>
            </a:endParaRPr>
          </a:p>
          <a:p>
            <a:pPr marL="0" indent="0">
              <a:buNone/>
            </a:pPr>
            <a:r>
              <a:rPr lang="en-US" sz="2000" dirty="0">
                <a:solidFill>
                  <a:srgbClr val="D60093"/>
                </a:solidFill>
                <a:latin typeface="Arial"/>
                <a:cs typeface="Arial"/>
              </a:rPr>
              <a:t>Earth-size planets are therefore key to discovering life beyond our solar system</a:t>
            </a:r>
            <a:r>
              <a:rPr lang="en-US" sz="1800" dirty="0">
                <a:solidFill>
                  <a:schemeClr val="tx1"/>
                </a:solidFill>
                <a:latin typeface="Arial"/>
                <a:cs typeface="Arial"/>
              </a:rPr>
              <a:t>.  As </a:t>
            </a:r>
            <a:r>
              <a:rPr lang="en-US" sz="1800" dirty="0" err="1">
                <a:solidFill>
                  <a:schemeClr val="tx1"/>
                </a:solidFill>
                <a:latin typeface="Arial"/>
                <a:cs typeface="Arial"/>
              </a:rPr>
              <a:t>Kepler</a:t>
            </a:r>
            <a:r>
              <a:rPr lang="en-US" sz="1800" dirty="0">
                <a:solidFill>
                  <a:schemeClr val="tx1"/>
                </a:solidFill>
                <a:latin typeface="Arial"/>
                <a:cs typeface="Arial"/>
              </a:rPr>
              <a:t> finds more </a:t>
            </a:r>
            <a:r>
              <a:rPr lang="en-US" sz="1800" dirty="0" err="1">
                <a:solidFill>
                  <a:schemeClr val="tx1"/>
                </a:solidFill>
                <a:latin typeface="Arial"/>
                <a:cs typeface="Arial"/>
              </a:rPr>
              <a:t>exoplanets</a:t>
            </a:r>
            <a:r>
              <a:rPr lang="en-US" sz="1800" dirty="0">
                <a:solidFill>
                  <a:schemeClr val="tx1"/>
                </a:solidFill>
                <a:latin typeface="Arial"/>
                <a:cs typeface="Arial"/>
              </a:rPr>
              <a:t>, that ultimate goal comes closer!</a:t>
            </a:r>
          </a:p>
          <a:p>
            <a:pPr marL="0" indent="0">
              <a:buNone/>
            </a:pPr>
            <a:endParaRPr lang="en-US" sz="1800" dirty="0">
              <a:solidFill>
                <a:schemeClr val="tx1"/>
              </a:solidFill>
              <a:latin typeface="Arial"/>
              <a:cs typeface="Arial"/>
            </a:endParaRPr>
          </a:p>
          <a:p>
            <a:pPr marL="0" indent="0">
              <a:buNone/>
            </a:pPr>
            <a:endParaRPr lang="en-US" sz="1800" dirty="0">
              <a:solidFill>
                <a:schemeClr val="tx1"/>
              </a:solidFill>
              <a:latin typeface="Arial"/>
              <a:cs typeface="Arial"/>
            </a:endParaRPr>
          </a:p>
        </p:txBody>
      </p:sp>
      <p:sp>
        <p:nvSpPr>
          <p:cNvPr id="3" name="Slide Number Placeholder 2"/>
          <p:cNvSpPr>
            <a:spLocks noGrp="1"/>
          </p:cNvSpPr>
          <p:nvPr>
            <p:ph type="sldNum" sz="quarter" idx="12"/>
          </p:nvPr>
        </p:nvSpPr>
        <p:spPr>
          <a:xfrm>
            <a:off x="8582025" y="6323115"/>
            <a:ext cx="561975" cy="365125"/>
          </a:xfrm>
        </p:spPr>
        <p:txBody>
          <a:bodyPr/>
          <a:lstStyle/>
          <a:p>
            <a:fld id="{BA9B540C-44DA-4F69-89C9-7C84606640D3}" type="slidenum">
              <a:rPr lang="en-US" smtClean="0"/>
              <a:pPr/>
              <a:t>31</a:t>
            </a:fld>
            <a:endParaRPr lang="en-US" dirty="0"/>
          </a:p>
        </p:txBody>
      </p:sp>
      <p:pic>
        <p:nvPicPr>
          <p:cNvPr id="10" name="Picture 9" descr="Fig6-Kepler-histo-Mar03-46&amp;cu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87" y="496443"/>
            <a:ext cx="4732899" cy="3155267"/>
          </a:xfrm>
          <a:prstGeom prst="rect">
            <a:avLst/>
          </a:prstGeom>
        </p:spPr>
      </p:pic>
      <p:pic>
        <p:nvPicPr>
          <p:cNvPr id="7" name="Picture 6" descr="Doug - Rocky composition.psd.png"/>
          <p:cNvPicPr>
            <a:picLocks noChangeAspect="1"/>
          </p:cNvPicPr>
          <p:nvPr/>
        </p:nvPicPr>
        <p:blipFill rotWithShape="1">
          <a:blip r:embed="rId5" cstate="print">
            <a:extLst>
              <a:ext uri="{28A0092B-C50C-407E-A947-70E740481C1C}">
                <a14:useLocalDpi xmlns:a14="http://schemas.microsoft.com/office/drawing/2010/main" val="0"/>
              </a:ext>
            </a:extLst>
          </a:blip>
          <a:srcRect l="7859" t="23827" r="7500" b="13333"/>
          <a:stretch/>
        </p:blipFill>
        <p:spPr>
          <a:xfrm>
            <a:off x="-154097" y="3669127"/>
            <a:ext cx="4857318" cy="2704656"/>
          </a:xfrm>
          <a:prstGeom prst="rect">
            <a:avLst/>
          </a:prstGeom>
        </p:spPr>
      </p:pic>
      <p:sp>
        <p:nvSpPr>
          <p:cNvPr id="5" name="TextBox 4"/>
          <p:cNvSpPr txBox="1"/>
          <p:nvPr/>
        </p:nvSpPr>
        <p:spPr>
          <a:xfrm>
            <a:off x="4836040" y="5952038"/>
            <a:ext cx="3434654" cy="276999"/>
          </a:xfrm>
          <a:prstGeom prst="rect">
            <a:avLst/>
          </a:prstGeom>
          <a:noFill/>
        </p:spPr>
        <p:txBody>
          <a:bodyPr wrap="none" rtlCol="0">
            <a:spAutoFit/>
          </a:bodyPr>
          <a:lstStyle/>
          <a:p>
            <a:r>
              <a:rPr lang="en-US" sz="1200" dirty="0">
                <a:solidFill>
                  <a:schemeClr val="accent1"/>
                </a:solidFill>
                <a:latin typeface="Arial"/>
                <a:cs typeface="Arial"/>
              </a:rPr>
              <a:t>Credit:  NASA Ames/</a:t>
            </a:r>
            <a:r>
              <a:rPr lang="en-US" sz="1200" dirty="0" err="1">
                <a:solidFill>
                  <a:schemeClr val="accent1"/>
                </a:solidFill>
                <a:latin typeface="Arial"/>
                <a:cs typeface="Arial"/>
              </a:rPr>
              <a:t>Kepler</a:t>
            </a:r>
            <a:r>
              <a:rPr lang="en-US" sz="1200" dirty="0">
                <a:solidFill>
                  <a:schemeClr val="accent1"/>
                </a:solidFill>
                <a:latin typeface="Arial"/>
                <a:cs typeface="Arial"/>
              </a:rPr>
              <a:t> Mission/W. </a:t>
            </a:r>
            <a:r>
              <a:rPr lang="en-US" sz="1200" dirty="0" err="1">
                <a:solidFill>
                  <a:schemeClr val="accent1"/>
                </a:solidFill>
                <a:latin typeface="Arial"/>
                <a:cs typeface="Arial"/>
              </a:rPr>
              <a:t>Stenzel</a:t>
            </a:r>
            <a:r>
              <a:rPr lang="en-US" sz="1200" dirty="0">
                <a:solidFill>
                  <a:schemeClr val="accent1"/>
                </a:solidFill>
                <a:latin typeface="Arial"/>
                <a:cs typeface="Arial"/>
              </a:rPr>
              <a:t>.</a:t>
            </a:r>
          </a:p>
        </p:txBody>
      </p:sp>
    </p:spTree>
    <p:custDataLst>
      <p:tags r:id="rId1"/>
    </p:custDataLst>
    <p:extLst>
      <p:ext uri="{BB962C8B-B14F-4D97-AF65-F5344CB8AC3E}">
        <p14:creationId xmlns:p14="http://schemas.microsoft.com/office/powerpoint/2010/main" val="2617498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2064"/>
            <a:ext cx="8763000" cy="914400"/>
          </a:xfrm>
        </p:spPr>
        <p:txBody>
          <a:bodyPr/>
          <a:lstStyle/>
          <a:p>
            <a:r>
              <a:rPr lang="en-US" dirty="0"/>
              <a:t>Another of Kepler’s Discoveries</a:t>
            </a:r>
          </a:p>
        </p:txBody>
      </p:sp>
      <p:sp>
        <p:nvSpPr>
          <p:cNvPr id="3" name="Content Placeholder 2"/>
          <p:cNvSpPr>
            <a:spLocks noGrp="1"/>
          </p:cNvSpPr>
          <p:nvPr>
            <p:ph idx="1"/>
          </p:nvPr>
        </p:nvSpPr>
        <p:spPr>
          <a:xfrm>
            <a:off x="990600" y="1066800"/>
            <a:ext cx="7772400" cy="4572000"/>
          </a:xfrm>
        </p:spPr>
        <p:txBody>
          <a:bodyPr/>
          <a:lstStyle/>
          <a:p>
            <a:r>
              <a:rPr lang="en-US" dirty="0"/>
              <a:t>https://www.youtube.com/watch?v=RlidbLyDnPs</a:t>
            </a:r>
          </a:p>
        </p:txBody>
      </p:sp>
      <p:pic>
        <p:nvPicPr>
          <p:cNvPr id="5" name="RlidbLyDnPs"/>
          <p:cNvPicPr>
            <a:picLocks noRot="1" noChangeAspect="1"/>
          </p:cNvPicPr>
          <p:nvPr>
            <a:videoFile r:link="rId2"/>
          </p:nvPr>
        </p:nvPicPr>
        <p:blipFill>
          <a:blip r:embed="rId4"/>
          <a:stretch>
            <a:fillRect/>
          </a:stretch>
        </p:blipFill>
        <p:spPr>
          <a:xfrm>
            <a:off x="588434" y="1981200"/>
            <a:ext cx="8348132" cy="4695825"/>
          </a:xfrm>
          <a:prstGeom prst="rect">
            <a:avLst/>
          </a:prstGeom>
        </p:spPr>
      </p:pic>
    </p:spTree>
    <p:custDataLst>
      <p:tags r:id="rId1"/>
    </p:custDataLst>
    <p:extLst>
      <p:ext uri="{BB962C8B-B14F-4D97-AF65-F5344CB8AC3E}">
        <p14:creationId xmlns:p14="http://schemas.microsoft.com/office/powerpoint/2010/main" val="3801075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319368"/>
            <a:ext cx="5512698" cy="7939368"/>
          </a:xfrm>
        </p:spPr>
      </p:pic>
    </p:spTree>
    <p:extLst>
      <p:ext uri="{BB962C8B-B14F-4D97-AF65-F5344CB8AC3E}">
        <p14:creationId xmlns:p14="http://schemas.microsoft.com/office/powerpoint/2010/main" val="3098652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199" y="0"/>
            <a:ext cx="8648053"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dirty="0">
                <a:latin typeface="+mj-lt"/>
              </a:rPr>
              <a:t>Earth’s Twin.  Or is it cousin?!?</a:t>
            </a:r>
          </a:p>
        </p:txBody>
      </p:sp>
      <p:sp>
        <p:nvSpPr>
          <p:cNvPr id="6" name="Slide Number Placeholder 3"/>
          <p:cNvSpPr>
            <a:spLocks noGrp="1"/>
          </p:cNvSpPr>
          <p:nvPr>
            <p:ph type="sldNum" sz="quarter" idx="12"/>
          </p:nvPr>
        </p:nvSpPr>
        <p:spPr>
          <a:xfrm>
            <a:off x="8543278" y="6356350"/>
            <a:ext cx="561975" cy="365125"/>
          </a:xfrm>
        </p:spPr>
        <p:txBody>
          <a:bodyPr/>
          <a:lstStyle/>
          <a:p>
            <a:r>
              <a:rPr lang="en-US" dirty="0">
                <a:solidFill>
                  <a:schemeClr val="accent5"/>
                </a:solidFill>
                <a:latin typeface="+mj-lt"/>
              </a:rPr>
              <a:t>1</a:t>
            </a:r>
          </a:p>
        </p:txBody>
      </p:sp>
      <p:sp>
        <p:nvSpPr>
          <p:cNvPr id="9" name="TextBox 8"/>
          <p:cNvSpPr txBox="1"/>
          <p:nvPr/>
        </p:nvSpPr>
        <p:spPr>
          <a:xfrm>
            <a:off x="459970" y="5143086"/>
            <a:ext cx="5300135" cy="738664"/>
          </a:xfrm>
          <a:prstGeom prst="rect">
            <a:avLst/>
          </a:prstGeom>
          <a:noFill/>
        </p:spPr>
        <p:txBody>
          <a:bodyPr wrap="square" rtlCol="0">
            <a:spAutoFit/>
          </a:bodyPr>
          <a:lstStyle/>
          <a:p>
            <a:r>
              <a:rPr lang="en-US" sz="1400" dirty="0">
                <a:solidFill>
                  <a:schemeClr val="accent1"/>
                </a:solidFill>
                <a:latin typeface="Arial"/>
                <a:cs typeface="Arial"/>
              </a:rPr>
              <a:t>Artist’s conception of Kepler-452b.  NASA Ames/JPL-Caltech/T. Pyle.</a:t>
            </a:r>
          </a:p>
          <a:p>
            <a:endParaRPr lang="en-US" sz="1400" dirty="0">
              <a:solidFill>
                <a:srgbClr val="6076B4"/>
              </a:solidFill>
              <a:latin typeface="Arial"/>
              <a:cs typeface="Arial"/>
            </a:endParaRPr>
          </a:p>
        </p:txBody>
      </p:sp>
      <p:sp>
        <p:nvSpPr>
          <p:cNvPr id="2" name="TextBox 1"/>
          <p:cNvSpPr txBox="1"/>
          <p:nvPr/>
        </p:nvSpPr>
        <p:spPr>
          <a:xfrm>
            <a:off x="4839788" y="800100"/>
            <a:ext cx="4228453" cy="3908762"/>
          </a:xfrm>
          <a:prstGeom prst="rect">
            <a:avLst/>
          </a:prstGeom>
          <a:noFill/>
        </p:spPr>
        <p:txBody>
          <a:bodyPr wrap="square" rtlCol="0">
            <a:spAutoFit/>
          </a:bodyPr>
          <a:lstStyle/>
          <a:p>
            <a:r>
              <a:rPr lang="en-US" sz="2000" dirty="0">
                <a:latin typeface="Arial"/>
                <a:cs typeface="Arial"/>
              </a:rPr>
              <a:t>In July 2015, NASA announced the </a:t>
            </a:r>
            <a:r>
              <a:rPr lang="en-US" sz="2400" dirty="0">
                <a:solidFill>
                  <a:srgbClr val="D60093"/>
                </a:solidFill>
                <a:latin typeface="Arial"/>
                <a:cs typeface="Arial"/>
              </a:rPr>
              <a:t>discovery of the closest “twin” to Earth yet </a:t>
            </a:r>
            <a:r>
              <a:rPr lang="en-US" sz="2000" dirty="0">
                <a:latin typeface="Arial"/>
                <a:cs typeface="Arial"/>
              </a:rPr>
              <a:t>discovered—in data collected by the </a:t>
            </a:r>
            <a:r>
              <a:rPr lang="en-US" sz="2000" dirty="0" err="1">
                <a:latin typeface="Arial"/>
                <a:cs typeface="Arial"/>
              </a:rPr>
              <a:t>Kepler</a:t>
            </a:r>
            <a:r>
              <a:rPr lang="en-US" sz="2000" dirty="0">
                <a:latin typeface="Arial"/>
                <a:cs typeface="Arial"/>
              </a:rPr>
              <a:t> spacecraft during its four-year mission.</a:t>
            </a:r>
          </a:p>
          <a:p>
            <a:endParaRPr lang="en-US" sz="2000" dirty="0">
              <a:latin typeface="Arial"/>
              <a:cs typeface="Arial"/>
            </a:endParaRPr>
          </a:p>
          <a:p>
            <a:r>
              <a:rPr lang="en-US" sz="2000" dirty="0">
                <a:latin typeface="Arial"/>
                <a:cs typeface="Arial"/>
              </a:rPr>
              <a:t>The planet, designated </a:t>
            </a:r>
            <a:r>
              <a:rPr lang="en-US" sz="2000" dirty="0">
                <a:solidFill>
                  <a:srgbClr val="D60093"/>
                </a:solidFill>
                <a:latin typeface="Arial"/>
                <a:cs typeface="Arial"/>
              </a:rPr>
              <a:t>Kepler-452b, is 1.6 times the diameter than Earth, orbiting every 385 days in the “habitable zone” of a star about the same size and  temperature as the sun and just 20% brighter.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4643717" cy="39471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243" y="4678763"/>
            <a:ext cx="3429000" cy="2571750"/>
          </a:xfrm>
          <a:prstGeom prst="rect">
            <a:avLst/>
          </a:prstGeom>
        </p:spPr>
      </p:pic>
    </p:spTree>
    <p:custDataLst>
      <p:tags r:id="rId1"/>
    </p:custDataLst>
    <p:extLst>
      <p:ext uri="{BB962C8B-B14F-4D97-AF65-F5344CB8AC3E}">
        <p14:creationId xmlns:p14="http://schemas.microsoft.com/office/powerpoint/2010/main" val="1509710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77FD-C826-49AB-8E9B-62A100707DB5}"/>
              </a:ext>
            </a:extLst>
          </p:cNvPr>
          <p:cNvSpPr>
            <a:spLocks noGrp="1"/>
          </p:cNvSpPr>
          <p:nvPr>
            <p:ph type="title"/>
          </p:nvPr>
        </p:nvSpPr>
        <p:spPr/>
        <p:txBody>
          <a:bodyPr/>
          <a:lstStyle/>
          <a:p>
            <a:r>
              <a:rPr lang="en-US" dirty="0"/>
              <a:t>Proxima b</a:t>
            </a:r>
          </a:p>
        </p:txBody>
      </p:sp>
      <p:sp>
        <p:nvSpPr>
          <p:cNvPr id="3" name="Content Placeholder 2">
            <a:extLst>
              <a:ext uri="{FF2B5EF4-FFF2-40B4-BE49-F238E27FC236}">
                <a16:creationId xmlns:a16="http://schemas.microsoft.com/office/drawing/2014/main" id="{55F32973-BFAF-40B5-BE6B-0F02284DEC91}"/>
              </a:ext>
            </a:extLst>
          </p:cNvPr>
          <p:cNvSpPr>
            <a:spLocks noGrp="1"/>
          </p:cNvSpPr>
          <p:nvPr>
            <p:ph sz="half" idx="1"/>
          </p:nvPr>
        </p:nvSpPr>
        <p:spPr>
          <a:xfrm>
            <a:off x="152400" y="1770501"/>
            <a:ext cx="4350544" cy="4525963"/>
          </a:xfrm>
        </p:spPr>
        <p:txBody>
          <a:bodyPr>
            <a:normAutofit lnSpcReduction="10000"/>
          </a:bodyPr>
          <a:lstStyle/>
          <a:p>
            <a:r>
              <a:rPr lang="en-US" dirty="0"/>
              <a:t>Orbits Proxima Centauri (a red dwarf) every 11 days --.05 AU’s away</a:t>
            </a:r>
          </a:p>
          <a:p>
            <a:r>
              <a:rPr lang="en-US" dirty="0"/>
              <a:t>4.25 </a:t>
            </a:r>
            <a:r>
              <a:rPr lang="en-US" dirty="0" err="1"/>
              <a:t>ly</a:t>
            </a:r>
            <a:r>
              <a:rPr lang="en-US" dirty="0"/>
              <a:t> away</a:t>
            </a:r>
          </a:p>
          <a:p>
            <a:r>
              <a:rPr lang="en-US" dirty="0"/>
              <a:t>About same size as Earth</a:t>
            </a:r>
          </a:p>
          <a:p>
            <a:r>
              <a:rPr lang="en-US" dirty="0"/>
              <a:t>It is rocky and inside the habitable zone of its planet</a:t>
            </a:r>
          </a:p>
          <a:p>
            <a:r>
              <a:rPr lang="en-US" dirty="0"/>
              <a:t>It would take about 80,000 years to get there</a:t>
            </a:r>
          </a:p>
          <a:p>
            <a:endParaRPr lang="en-US" dirty="0"/>
          </a:p>
        </p:txBody>
      </p:sp>
      <p:pic>
        <p:nvPicPr>
          <p:cNvPr id="6" name="Content Placeholder 5">
            <a:extLst>
              <a:ext uri="{FF2B5EF4-FFF2-40B4-BE49-F238E27FC236}">
                <a16:creationId xmlns:a16="http://schemas.microsoft.com/office/drawing/2014/main" id="{D446AB78-56BB-4436-8CA4-DAD8CBE54FE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9631" y="1905000"/>
            <a:ext cx="5147734" cy="2895600"/>
          </a:xfrm>
        </p:spPr>
      </p:pic>
    </p:spTree>
    <p:extLst>
      <p:ext uri="{BB962C8B-B14F-4D97-AF65-F5344CB8AC3E}">
        <p14:creationId xmlns:p14="http://schemas.microsoft.com/office/powerpoint/2010/main" val="1398834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0D0E-CDC7-4240-B233-2BF74ECBE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429000"/>
            <a:ext cx="5195887" cy="3382050"/>
          </a:xfrm>
          <a:prstGeom prst="rect">
            <a:avLst/>
          </a:prstGeom>
        </p:spPr>
      </p:pic>
      <p:pic>
        <p:nvPicPr>
          <p:cNvPr id="5" name="Picture 4">
            <a:extLst>
              <a:ext uri="{FF2B5EF4-FFF2-40B4-BE49-F238E27FC236}">
                <a16:creationId xmlns:a16="http://schemas.microsoft.com/office/drawing/2014/main" id="{5657D73E-B8B2-4453-B83D-79672E4FC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380999"/>
            <a:ext cx="5195887" cy="2909697"/>
          </a:xfrm>
          <a:prstGeom prst="rect">
            <a:avLst/>
          </a:prstGeom>
        </p:spPr>
      </p:pic>
    </p:spTree>
    <p:extLst>
      <p:ext uri="{BB962C8B-B14F-4D97-AF65-F5344CB8AC3E}">
        <p14:creationId xmlns:p14="http://schemas.microsoft.com/office/powerpoint/2010/main" val="16679243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0EAE4B0-066F-41B1-A5F0-5059F703CC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391514"/>
            <a:ext cx="8001000" cy="5995415"/>
          </a:xfrm>
        </p:spPr>
      </p:pic>
      <p:sp>
        <p:nvSpPr>
          <p:cNvPr id="2" name="Title 1">
            <a:extLst>
              <a:ext uri="{FF2B5EF4-FFF2-40B4-BE49-F238E27FC236}">
                <a16:creationId xmlns:a16="http://schemas.microsoft.com/office/drawing/2014/main" id="{DC349821-2840-4503-9C25-124D142C0F43}"/>
              </a:ext>
            </a:extLst>
          </p:cNvPr>
          <p:cNvSpPr>
            <a:spLocks noGrp="1"/>
          </p:cNvSpPr>
          <p:nvPr>
            <p:ph type="title"/>
          </p:nvPr>
        </p:nvSpPr>
        <p:spPr/>
        <p:txBody>
          <a:bodyPr/>
          <a:lstStyle/>
          <a:p>
            <a:r>
              <a:rPr lang="en-US" dirty="0"/>
              <a:t>Trappist 1</a:t>
            </a:r>
          </a:p>
        </p:txBody>
      </p:sp>
      <p:sp>
        <p:nvSpPr>
          <p:cNvPr id="3" name="Content Placeholder 2">
            <a:extLst>
              <a:ext uri="{FF2B5EF4-FFF2-40B4-BE49-F238E27FC236}">
                <a16:creationId xmlns:a16="http://schemas.microsoft.com/office/drawing/2014/main" id="{357DD6CA-BDF6-4490-A468-467B321149DF}"/>
              </a:ext>
            </a:extLst>
          </p:cNvPr>
          <p:cNvSpPr>
            <a:spLocks noGrp="1"/>
          </p:cNvSpPr>
          <p:nvPr>
            <p:ph sz="half" idx="1"/>
          </p:nvPr>
        </p:nvSpPr>
        <p:spPr>
          <a:xfrm>
            <a:off x="3657600" y="61490"/>
            <a:ext cx="5029200" cy="4525963"/>
          </a:xfrm>
        </p:spPr>
        <p:txBody>
          <a:bodyPr/>
          <a:lstStyle/>
          <a:p>
            <a:r>
              <a:rPr lang="en-US" dirty="0"/>
              <a:t>40 </a:t>
            </a:r>
            <a:r>
              <a:rPr lang="en-US" dirty="0" err="1"/>
              <a:t>ly</a:t>
            </a:r>
            <a:r>
              <a:rPr lang="en-US" dirty="0"/>
              <a:t> away</a:t>
            </a:r>
          </a:p>
          <a:p>
            <a:r>
              <a:rPr lang="en-US" sz="4000" b="1" u="sng" dirty="0">
                <a:solidFill>
                  <a:srgbClr val="FF0000"/>
                </a:solidFill>
              </a:rPr>
              <a:t>7</a:t>
            </a:r>
            <a:r>
              <a:rPr lang="en-US" dirty="0"/>
              <a:t> planets in habitable zone</a:t>
            </a:r>
          </a:p>
          <a:p>
            <a:r>
              <a:rPr lang="en-US" dirty="0"/>
              <a:t>All are way inside mercury’s orbit</a:t>
            </a:r>
          </a:p>
        </p:txBody>
      </p:sp>
    </p:spTree>
    <p:extLst>
      <p:ext uri="{BB962C8B-B14F-4D97-AF65-F5344CB8AC3E}">
        <p14:creationId xmlns:p14="http://schemas.microsoft.com/office/powerpoint/2010/main" val="4040118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699" y="1426464"/>
            <a:ext cx="8229600" cy="914400"/>
          </a:xfrm>
        </p:spPr>
        <p:txBody>
          <a:bodyPr/>
          <a:lstStyle/>
          <a:p>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9" y="1143000"/>
            <a:ext cx="3899847" cy="280789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166" y="1115263"/>
            <a:ext cx="5956672" cy="96566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7495" y="2004294"/>
            <a:ext cx="3528102" cy="737881"/>
          </a:xfrm>
          <a:prstGeom prst="rect">
            <a:avLst/>
          </a:prstGeom>
        </p:spPr>
      </p:pic>
      <p:pic>
        <p:nvPicPr>
          <p:cNvPr id="14" name="Content Placeholder 1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611227" y="2742175"/>
            <a:ext cx="3400638" cy="1870352"/>
          </a:xfr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99" y="3850821"/>
            <a:ext cx="3521660" cy="68687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3133" y="2241831"/>
            <a:ext cx="3935045" cy="1471546"/>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0663" y="3591155"/>
            <a:ext cx="3607578" cy="3546195"/>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72" y="4469575"/>
            <a:ext cx="3545234" cy="2353531"/>
          </a:xfrm>
          <a:prstGeom prst="rect">
            <a:avLst/>
          </a:prstGeom>
        </p:spPr>
      </p:pic>
      <p:pic>
        <p:nvPicPr>
          <p:cNvPr id="15" name="Content Placeholder 14"/>
          <p:cNvPicPr>
            <a:picLocks noGrp="1" noChangeAspect="1"/>
          </p:cNvPicPr>
          <p:nvPr>
            <p:ph sz="half" idx="2"/>
          </p:nvPr>
        </p:nvPicPr>
        <p:blipFill>
          <a:blip r:embed="rId11" cstate="print">
            <a:extLst>
              <a:ext uri="{28A0092B-C50C-407E-A947-70E740481C1C}">
                <a14:useLocalDpi xmlns:a14="http://schemas.microsoft.com/office/drawing/2010/main" val="0"/>
              </a:ext>
            </a:extLst>
          </a:blip>
          <a:stretch>
            <a:fillRect/>
          </a:stretch>
        </p:blipFill>
        <p:spPr>
          <a:xfrm>
            <a:off x="2080974" y="4837002"/>
            <a:ext cx="3931964" cy="1686797"/>
          </a:xfrm>
        </p:spPr>
      </p:pic>
      <p:sp>
        <p:nvSpPr>
          <p:cNvPr id="23" name="Rectangle 22"/>
          <p:cNvSpPr/>
          <p:nvPr/>
        </p:nvSpPr>
        <p:spPr>
          <a:xfrm>
            <a:off x="1789789" y="-74904"/>
            <a:ext cx="4581191" cy="1107996"/>
          </a:xfrm>
          <a:prstGeom prst="rect">
            <a:avLst/>
          </a:prstGeom>
        </p:spPr>
        <p:txBody>
          <a:bodyPr wrap="none">
            <a:spAutoFit/>
          </a:bodyPr>
          <a:lstStyle/>
          <a:p>
            <a:r>
              <a:rPr lang="en-US" sz="6600" dirty="0"/>
              <a:t>KIC 8462852</a:t>
            </a:r>
          </a:p>
        </p:txBody>
      </p:sp>
      <p:sp>
        <p:nvSpPr>
          <p:cNvPr id="3" name="Rectangle 2"/>
          <p:cNvSpPr/>
          <p:nvPr/>
        </p:nvSpPr>
        <p:spPr>
          <a:xfrm>
            <a:off x="6499061" y="431987"/>
            <a:ext cx="1987339" cy="523220"/>
          </a:xfrm>
          <a:prstGeom prst="rect">
            <a:avLst/>
          </a:prstGeom>
        </p:spPr>
        <p:txBody>
          <a:bodyPr wrap="none">
            <a:spAutoFit/>
          </a:bodyPr>
          <a:lstStyle/>
          <a:p>
            <a:r>
              <a:rPr lang="en-US" sz="2800" dirty="0"/>
              <a:t>Tabby’s Star</a:t>
            </a:r>
          </a:p>
        </p:txBody>
      </p:sp>
    </p:spTree>
    <p:custDataLst>
      <p:tags r:id="rId1"/>
    </p:custDataLst>
    <p:extLst>
      <p:ext uri="{BB962C8B-B14F-4D97-AF65-F5344CB8AC3E}">
        <p14:creationId xmlns:p14="http://schemas.microsoft.com/office/powerpoint/2010/main" val="27642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50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750" fill="hold"/>
                                        <p:tgtEl>
                                          <p:spTgt spid="19"/>
                                        </p:tgtEl>
                                        <p:attrNameLst>
                                          <p:attrName>ppt_x</p:attrName>
                                        </p:attrNameLst>
                                      </p:cBhvr>
                                      <p:tavLst>
                                        <p:tav tm="0">
                                          <p:val>
                                            <p:strVal val="#ppt_x"/>
                                          </p:val>
                                        </p:tav>
                                        <p:tav tm="100000">
                                          <p:val>
                                            <p:strVal val="#ppt_x"/>
                                          </p:val>
                                        </p:tav>
                                      </p:tavLst>
                                    </p:anim>
                                    <p:anim calcmode="lin" valueType="num">
                                      <p:cBhvr additive="base">
                                        <p:cTn id="14" dur="750" fill="hold"/>
                                        <p:tgtEl>
                                          <p:spTgt spid="19"/>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15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750" fill="hold"/>
                                        <p:tgtEl>
                                          <p:spTgt spid="21"/>
                                        </p:tgtEl>
                                        <p:attrNameLst>
                                          <p:attrName>ppt_x</p:attrName>
                                        </p:attrNameLst>
                                      </p:cBhvr>
                                      <p:tavLst>
                                        <p:tav tm="0">
                                          <p:val>
                                            <p:strVal val="#ppt_x"/>
                                          </p:val>
                                        </p:tav>
                                        <p:tav tm="100000">
                                          <p:val>
                                            <p:strVal val="#ppt_x"/>
                                          </p:val>
                                        </p:tav>
                                      </p:tavLst>
                                    </p:anim>
                                    <p:anim calcmode="lin" valueType="num">
                                      <p:cBhvr additive="base">
                                        <p:cTn id="19" dur="75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ppt_x"/>
                                          </p:val>
                                        </p:tav>
                                        <p:tav tm="100000">
                                          <p:val>
                                            <p:strVal val="#ppt_x"/>
                                          </p:val>
                                        </p:tav>
                                      </p:tavLst>
                                    </p:anim>
                                    <p:anim calcmode="lin" valueType="num">
                                      <p:cBhvr additive="base">
                                        <p:cTn id="23" dur="75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15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750" fill="hold"/>
                                        <p:tgtEl>
                                          <p:spTgt spid="22"/>
                                        </p:tgtEl>
                                        <p:attrNameLst>
                                          <p:attrName>ppt_x</p:attrName>
                                        </p:attrNameLst>
                                      </p:cBhvr>
                                      <p:tavLst>
                                        <p:tav tm="0">
                                          <p:val>
                                            <p:strVal val="#ppt_x"/>
                                          </p:val>
                                        </p:tav>
                                        <p:tav tm="100000">
                                          <p:val>
                                            <p:strVal val="#ppt_x"/>
                                          </p:val>
                                        </p:tav>
                                      </p:tavLst>
                                    </p:anim>
                                    <p:anim calcmode="lin" valueType="num">
                                      <p:cBhvr additive="base">
                                        <p:cTn id="28" dur="75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5750"/>
                            </p:stCondLst>
                            <p:childTnLst>
                              <p:par>
                                <p:cTn id="34" presetID="2" presetClass="entr" presetSubtype="4" fill="hold" nodeType="afterEffect">
                                  <p:stCondLst>
                                    <p:cond delay="1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750" fill="hold"/>
                                        <p:tgtEl>
                                          <p:spTgt spid="20"/>
                                        </p:tgtEl>
                                        <p:attrNameLst>
                                          <p:attrName>ppt_x</p:attrName>
                                        </p:attrNameLst>
                                      </p:cBhvr>
                                      <p:tavLst>
                                        <p:tav tm="0">
                                          <p:val>
                                            <p:strVal val="#ppt_x"/>
                                          </p:val>
                                        </p:tav>
                                        <p:tav tm="100000">
                                          <p:val>
                                            <p:strVal val="#ppt_x"/>
                                          </p:val>
                                        </p:tav>
                                      </p:tavLst>
                                    </p:anim>
                                    <p:anim calcmode="lin" valueType="num">
                                      <p:cBhvr additive="base">
                                        <p:cTn id="37" dur="750" fill="hold"/>
                                        <p:tgtEl>
                                          <p:spTgt spid="20"/>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4" fill="hold" nodeType="afterEffect">
                                  <p:stCondLst>
                                    <p:cond delay="15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1+#ppt_h/2"/>
                                          </p:val>
                                        </p:tav>
                                        <p:tav tm="100000">
                                          <p:val>
                                            <p:strVal val="#ppt_y"/>
                                          </p:val>
                                        </p:tav>
                                      </p:tavLst>
                                    </p:anim>
                                  </p:childTnLst>
                                </p:cTn>
                              </p:par>
                            </p:childTnLst>
                          </p:cTn>
                        </p:par>
                        <p:par>
                          <p:cTn id="43" fill="hold">
                            <p:stCondLst>
                              <p:cond delay="10250"/>
                            </p:stCondLst>
                            <p:childTnLst>
                              <p:par>
                                <p:cTn id="44" presetID="2" presetClass="entr" presetSubtype="4" fill="hold" nodeType="afterEffect">
                                  <p:stCondLst>
                                    <p:cond delay="150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750" fill="hold"/>
                                        <p:tgtEl>
                                          <p:spTgt spid="16"/>
                                        </p:tgtEl>
                                        <p:attrNameLst>
                                          <p:attrName>ppt_x</p:attrName>
                                        </p:attrNameLst>
                                      </p:cBhvr>
                                      <p:tavLst>
                                        <p:tav tm="0">
                                          <p:val>
                                            <p:strVal val="#ppt_x"/>
                                          </p:val>
                                        </p:tav>
                                        <p:tav tm="100000">
                                          <p:val>
                                            <p:strVal val="#ppt_x"/>
                                          </p:val>
                                        </p:tav>
                                      </p:tavLst>
                                    </p:anim>
                                    <p:anim calcmode="lin" valueType="num">
                                      <p:cBhvr additive="base">
                                        <p:cTn id="47" dur="750" fill="hold"/>
                                        <p:tgtEl>
                                          <p:spTgt spid="16"/>
                                        </p:tgtEl>
                                        <p:attrNameLst>
                                          <p:attrName>ppt_y</p:attrName>
                                        </p:attrNameLst>
                                      </p:cBhvr>
                                      <p:tavLst>
                                        <p:tav tm="0">
                                          <p:val>
                                            <p:strVal val="1+#ppt_h/2"/>
                                          </p:val>
                                        </p:tav>
                                        <p:tav tm="100000">
                                          <p:val>
                                            <p:strVal val="#ppt_y"/>
                                          </p:val>
                                        </p:tav>
                                      </p:tavLst>
                                    </p:anim>
                                  </p:childTnLst>
                                </p:cTn>
                              </p:par>
                            </p:childTnLst>
                          </p:cTn>
                        </p:par>
                        <p:par>
                          <p:cTn id="48" fill="hold">
                            <p:stCondLst>
                              <p:cond delay="12500"/>
                            </p:stCondLst>
                            <p:childTnLst>
                              <p:par>
                                <p:cTn id="49" presetID="2" presetClass="entr" presetSubtype="4" fill="hold" nodeType="afterEffect">
                                  <p:stCondLst>
                                    <p:cond delay="15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750" fill="hold"/>
                                        <p:tgtEl>
                                          <p:spTgt spid="15"/>
                                        </p:tgtEl>
                                        <p:attrNameLst>
                                          <p:attrName>ppt_x</p:attrName>
                                        </p:attrNameLst>
                                      </p:cBhvr>
                                      <p:tavLst>
                                        <p:tav tm="0">
                                          <p:val>
                                            <p:strVal val="#ppt_x"/>
                                          </p:val>
                                        </p:tav>
                                        <p:tav tm="100000">
                                          <p:val>
                                            <p:strVal val="#ppt_x"/>
                                          </p:val>
                                        </p:tav>
                                      </p:tavLst>
                                    </p:anim>
                                    <p:anim calcmode="lin" valueType="num">
                                      <p:cBhvr additive="base">
                                        <p:cTn id="5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1,480 </a:t>
            </a:r>
            <a:r>
              <a:rPr lang="en-US" dirty="0" err="1"/>
              <a:t>ly</a:t>
            </a:r>
            <a:r>
              <a:rPr lang="en-US" dirty="0"/>
              <a:t> away</a:t>
            </a:r>
          </a:p>
        </p:txBody>
      </p:sp>
      <p:sp>
        <p:nvSpPr>
          <p:cNvPr id="3" name="Text Placeholder 2"/>
          <p:cNvSpPr>
            <a:spLocks noGrp="1"/>
          </p:cNvSpPr>
          <p:nvPr>
            <p:ph type="body" idx="1"/>
          </p:nvPr>
        </p:nvSpPr>
        <p:spPr/>
        <p:txBody>
          <a:bodyPr/>
          <a:lstStyle/>
          <a:p>
            <a:r>
              <a:rPr lang="en-US" dirty="0"/>
              <a:t>Random Dips…</a:t>
            </a:r>
          </a:p>
        </p:txBody>
      </p:sp>
      <p:sp>
        <p:nvSpPr>
          <p:cNvPr id="4" name="Text Placeholder 3"/>
          <p:cNvSpPr>
            <a:spLocks noGrp="1"/>
          </p:cNvSpPr>
          <p:nvPr>
            <p:ph type="body" sz="half" idx="3"/>
          </p:nvPr>
        </p:nvSpPr>
        <p:spPr/>
        <p:txBody>
          <a:bodyPr/>
          <a:lstStyle/>
          <a:p>
            <a:r>
              <a:rPr lang="en-US" dirty="0"/>
              <a:t>Unexplained Cooling</a:t>
            </a:r>
          </a:p>
        </p:txBody>
      </p:sp>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0" y="2738136"/>
            <a:ext cx="4497388" cy="3087190"/>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2738136"/>
            <a:ext cx="4376060" cy="3159663"/>
          </a:xfrm>
        </p:spPr>
      </p:pic>
    </p:spTree>
    <p:custDataLst>
      <p:tags r:id="rId1"/>
    </p:custDataLst>
    <p:extLst>
      <p:ext uri="{BB962C8B-B14F-4D97-AF65-F5344CB8AC3E}">
        <p14:creationId xmlns:p14="http://schemas.microsoft.com/office/powerpoint/2010/main" val="1083238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rot="5400000">
            <a:off x="1371602" y="-685799"/>
            <a:ext cx="6324597" cy="8153402"/>
          </a:xfrm>
          <a:prstGeom prst="rect">
            <a:avLst/>
          </a:prstGeom>
          <a:solidFill>
            <a:srgbClr val="FFFF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pic>
        <p:nvPicPr>
          <p:cNvPr id="80899" name="Picture 3" descr="8 from TT-MAR-2011-4.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207257" y="-846860"/>
            <a:ext cx="6653283" cy="861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9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525000" cy="1121664"/>
          </a:xfrm>
        </p:spPr>
        <p:txBody>
          <a:bodyPr/>
          <a:lstStyle/>
          <a:p>
            <a:r>
              <a:rPr lang="en-US" sz="3600" dirty="0"/>
              <a:t>KIC 8462852 – Aliens? Probably not…</a:t>
            </a:r>
          </a:p>
        </p:txBody>
      </p:sp>
      <p:sp>
        <p:nvSpPr>
          <p:cNvPr id="3" name="Text Placeholder 2"/>
          <p:cNvSpPr>
            <a:spLocks noGrp="1"/>
          </p:cNvSpPr>
          <p:nvPr>
            <p:ph type="body" idx="1"/>
          </p:nvPr>
        </p:nvSpPr>
        <p:spPr>
          <a:xfrm>
            <a:off x="316371" y="1302988"/>
            <a:ext cx="4040188" cy="639762"/>
          </a:xfrm>
        </p:spPr>
        <p:txBody>
          <a:bodyPr/>
          <a:lstStyle/>
          <a:p>
            <a:r>
              <a:rPr lang="en-US" dirty="0"/>
              <a:t>What the?!?!</a:t>
            </a:r>
          </a:p>
        </p:txBody>
      </p:sp>
      <p:sp>
        <p:nvSpPr>
          <p:cNvPr id="5" name="Content Placeholder 4"/>
          <p:cNvSpPr>
            <a:spLocks noGrp="1"/>
          </p:cNvSpPr>
          <p:nvPr>
            <p:ph sz="quarter" idx="2"/>
          </p:nvPr>
        </p:nvSpPr>
        <p:spPr>
          <a:xfrm>
            <a:off x="433773" y="1959052"/>
            <a:ext cx="4040188" cy="4670347"/>
          </a:xfrm>
        </p:spPr>
        <p:txBody>
          <a:bodyPr>
            <a:normAutofit fontScale="92500"/>
          </a:bodyPr>
          <a:lstStyle/>
          <a:p>
            <a:r>
              <a:rPr lang="en-US" dirty="0"/>
              <a:t>First spotted in the Kepler Space Telescope’s dataset in September (2015). </a:t>
            </a:r>
          </a:p>
          <a:p>
            <a:r>
              <a:rPr lang="en-US" dirty="0"/>
              <a:t>Main sequence F-type star—slightly hotter and larger than our sun. </a:t>
            </a:r>
          </a:p>
          <a:p>
            <a:r>
              <a:rPr lang="en-US" dirty="0"/>
              <a:t>Over four years of observational data, the </a:t>
            </a:r>
            <a:r>
              <a:rPr lang="en-US" dirty="0">
                <a:solidFill>
                  <a:srgbClr val="FF0000"/>
                </a:solidFill>
              </a:rPr>
              <a:t>star’s light output intermittently tanked</a:t>
            </a:r>
            <a:r>
              <a:rPr lang="en-US" dirty="0"/>
              <a:t>, something that isn’t consistent with any astronomical phenomenon we’re aware of. </a:t>
            </a:r>
          </a:p>
          <a:p>
            <a:endParaRPr lang="en-US" dirty="0"/>
          </a:p>
        </p:txBody>
      </p:sp>
      <p:sp>
        <p:nvSpPr>
          <p:cNvPr id="6" name="Content Placeholder 5"/>
          <p:cNvSpPr>
            <a:spLocks noGrp="1"/>
          </p:cNvSpPr>
          <p:nvPr>
            <p:ph sz="quarter" idx="4"/>
          </p:nvPr>
        </p:nvSpPr>
        <p:spPr>
          <a:xfrm>
            <a:off x="4672930" y="1578457"/>
            <a:ext cx="4471070" cy="5431535"/>
          </a:xfrm>
        </p:spPr>
        <p:txBody>
          <a:bodyPr>
            <a:normAutofit/>
          </a:bodyPr>
          <a:lstStyle/>
          <a:p>
            <a:r>
              <a:rPr lang="en-US" dirty="0"/>
              <a:t>When looking at old photographic plates of the sky, astronomers saw that over the past century, the star’s total light output has dropped by about </a:t>
            </a:r>
            <a:r>
              <a:rPr lang="en-US" dirty="0">
                <a:solidFill>
                  <a:srgbClr val="FF0000"/>
                </a:solidFill>
              </a:rPr>
              <a:t>19 percent. </a:t>
            </a:r>
          </a:p>
          <a:p>
            <a:r>
              <a:rPr lang="en-US" dirty="0"/>
              <a:t>It also </a:t>
            </a:r>
            <a:r>
              <a:rPr lang="en-US" dirty="0">
                <a:solidFill>
                  <a:srgbClr val="FF0000"/>
                </a:solidFill>
              </a:rPr>
              <a:t>doesn’t emit any infrared light</a:t>
            </a:r>
          </a:p>
          <a:p>
            <a:r>
              <a:rPr lang="en-US" dirty="0"/>
              <a:t>This </a:t>
            </a:r>
            <a:r>
              <a:rPr lang="en-US" dirty="0">
                <a:solidFill>
                  <a:srgbClr val="D60093"/>
                </a:solidFill>
              </a:rPr>
              <a:t>star isn’t just sputtering—it’s fading out entirely</a:t>
            </a:r>
            <a:r>
              <a:rPr lang="en-US" dirty="0"/>
              <a:t> --Observationally, there is zero precedent for any main sequence star to vary in brightness like this</a:t>
            </a:r>
          </a:p>
        </p:txBody>
      </p:sp>
    </p:spTree>
    <p:custDataLst>
      <p:tags r:id="rId1"/>
    </p:custDataLst>
    <p:extLst>
      <p:ext uri="{BB962C8B-B14F-4D97-AF65-F5344CB8AC3E}">
        <p14:creationId xmlns:p14="http://schemas.microsoft.com/office/powerpoint/2010/main" val="710674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6FA7C8E8-8E49-4607-84E6-588B019274DF}"/>
              </a:ext>
            </a:extLst>
          </p:cNvPr>
          <p:cNvPicPr>
            <a:picLocks noGrp="1" noRot="1" noChangeAspect="1"/>
          </p:cNvPicPr>
          <p:nvPr>
            <p:ph sz="quarter" idx="2"/>
            <a:videoFile r:link="rId1"/>
          </p:nvPr>
        </p:nvPicPr>
        <p:blipFill>
          <a:blip r:embed="rId3"/>
          <a:stretch>
            <a:fillRect/>
          </a:stretch>
        </p:blipFill>
        <p:spPr>
          <a:xfrm>
            <a:off x="1219200" y="1318206"/>
            <a:ext cx="6370392" cy="4777794"/>
          </a:xfrm>
          <a:prstGeom prst="rect">
            <a:avLst/>
          </a:prstGeom>
        </p:spPr>
      </p:pic>
      <p:sp>
        <p:nvSpPr>
          <p:cNvPr id="5" name="Rectangle 4">
            <a:extLst>
              <a:ext uri="{FF2B5EF4-FFF2-40B4-BE49-F238E27FC236}">
                <a16:creationId xmlns:a16="http://schemas.microsoft.com/office/drawing/2014/main" id="{0FDF1A08-FF1B-4FF9-901F-6CC79BE9E33C}"/>
              </a:ext>
            </a:extLst>
          </p:cNvPr>
          <p:cNvSpPr/>
          <p:nvPr/>
        </p:nvSpPr>
        <p:spPr>
          <a:xfrm>
            <a:off x="1847056" y="685800"/>
            <a:ext cx="4572000" cy="646331"/>
          </a:xfrm>
          <a:prstGeom prst="rect">
            <a:avLst/>
          </a:prstGeom>
        </p:spPr>
        <p:txBody>
          <a:bodyPr>
            <a:spAutoFit/>
          </a:bodyPr>
          <a:lstStyle/>
          <a:p>
            <a:r>
              <a:rPr lang="en-US" dirty="0"/>
              <a:t>https://www.youtube.com/watch?v=8XDS_aTVBrE</a:t>
            </a:r>
          </a:p>
        </p:txBody>
      </p:sp>
    </p:spTree>
    <p:extLst>
      <p:ext uri="{BB962C8B-B14F-4D97-AF65-F5344CB8AC3E}">
        <p14:creationId xmlns:p14="http://schemas.microsoft.com/office/powerpoint/2010/main" val="2777532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3" descr="AT_7e_15_POS_Pg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71" y="990600"/>
            <a:ext cx="8548687" cy="21828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T_7e_15_CC_Pg3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98" y="3505200"/>
            <a:ext cx="8548687" cy="1730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228600"/>
            <a:ext cx="2149435" cy="646331"/>
          </a:xfrm>
          <a:prstGeom prst="rect">
            <a:avLst/>
          </a:prstGeom>
        </p:spPr>
        <p:txBody>
          <a:bodyPr wrap="none">
            <a:spAutoFit/>
          </a:bodyPr>
          <a:lstStyle/>
          <a:p>
            <a:r>
              <a:rPr lang="en-US" sz="3600" dirty="0">
                <a:solidFill>
                  <a:srgbClr val="D60093"/>
                </a:solidFill>
              </a:rPr>
              <a:t>Exit Ticket</a:t>
            </a:r>
          </a:p>
        </p:txBody>
      </p:sp>
      <p:sp>
        <p:nvSpPr>
          <p:cNvPr id="4" name="Rectangle 3"/>
          <p:cNvSpPr/>
          <p:nvPr/>
        </p:nvSpPr>
        <p:spPr>
          <a:xfrm>
            <a:off x="3141967" y="367099"/>
            <a:ext cx="3749744" cy="461665"/>
          </a:xfrm>
          <a:prstGeom prst="rect">
            <a:avLst/>
          </a:prstGeom>
        </p:spPr>
        <p:txBody>
          <a:bodyPr wrap="none">
            <a:spAutoFit/>
          </a:bodyPr>
          <a:lstStyle/>
          <a:p>
            <a:r>
              <a:rPr lang="en-US" sz="2400" dirty="0"/>
              <a:t>Answer these two questions</a:t>
            </a:r>
          </a:p>
        </p:txBody>
      </p:sp>
      <p:sp>
        <p:nvSpPr>
          <p:cNvPr id="5" name="Rectangle 4"/>
          <p:cNvSpPr/>
          <p:nvPr/>
        </p:nvSpPr>
        <p:spPr>
          <a:xfrm>
            <a:off x="381000" y="5867400"/>
            <a:ext cx="8088602" cy="369332"/>
          </a:xfrm>
          <a:prstGeom prst="rect">
            <a:avLst/>
          </a:prstGeom>
        </p:spPr>
        <p:txBody>
          <a:bodyPr wrap="square">
            <a:spAutoFit/>
          </a:bodyPr>
          <a:lstStyle/>
          <a:p>
            <a:pPr algn="ctr"/>
            <a:r>
              <a:rPr lang="en-US" dirty="0"/>
              <a:t>Current Event and Transit Activity due at midnight</a:t>
            </a:r>
            <a:endParaRPr lang="en-US" dirty="0"/>
          </a:p>
        </p:txBody>
      </p:sp>
    </p:spTree>
    <p:custDataLst>
      <p:tags r:id="rId1"/>
    </p:custDataLst>
    <p:extLst>
      <p:ext uri="{BB962C8B-B14F-4D97-AF65-F5344CB8AC3E}">
        <p14:creationId xmlns:p14="http://schemas.microsoft.com/office/powerpoint/2010/main" val="172596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89091" name="Picture 8" descr="Kepler 3 inch w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5125"/>
            <a:ext cx="152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71463"/>
            <a:ext cx="7620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10"/>
          <p:cNvSpPr>
            <a:spLocks noChangeShapeType="1"/>
          </p:cNvSpPr>
          <p:nvPr/>
        </p:nvSpPr>
        <p:spPr bwMode="auto">
          <a:xfrm>
            <a:off x="304800" y="898525"/>
            <a:ext cx="7620000" cy="0"/>
          </a:xfrm>
          <a:prstGeom prst="line">
            <a:avLst/>
          </a:prstGeom>
          <a:noFill/>
          <a:ln w="38100">
            <a:solidFill>
              <a:srgbClr val="0027C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909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extLst>
      <p:ext uri="{BB962C8B-B14F-4D97-AF65-F5344CB8AC3E}">
        <p14:creationId xmlns:p14="http://schemas.microsoft.com/office/powerpoint/2010/main" val="905108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16Planet_size_06Dec1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06263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989392"/>
            <a:ext cx="6661522" cy="4572000"/>
          </a:xfrm>
        </p:spPr>
      </p:pic>
      <p:sp>
        <p:nvSpPr>
          <p:cNvPr id="10"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p:cNvSpPr/>
          <p:nvPr/>
        </p:nvSpPr>
        <p:spPr>
          <a:xfrm>
            <a:off x="533400" y="173640"/>
            <a:ext cx="8379229" cy="1477328"/>
          </a:xfrm>
          <a:prstGeom prst="rect">
            <a:avLst/>
          </a:prstGeom>
        </p:spPr>
        <p:txBody>
          <a:bodyPr wrap="square">
            <a:spAutoFit/>
          </a:bodyPr>
          <a:lstStyle/>
          <a:p>
            <a:r>
              <a:rPr lang="en-US" dirty="0"/>
              <a:t>Two common types of astrophysical phenomena that can masquerade as a planetary transit are grazing eclipsing binaries (left), where a pair of stars orbit each other, and background eclipsing binaries (right), where a distant binary star system is aligned very close to the star of interest. These require significant amount of ground-based observations to eliminate using radial velocity techniques.</a:t>
            </a:r>
          </a:p>
        </p:txBody>
      </p:sp>
    </p:spTree>
    <p:custDataLst>
      <p:tags r:id="rId1"/>
    </p:custDataLst>
    <p:extLst>
      <p:ext uri="{BB962C8B-B14F-4D97-AF65-F5344CB8AC3E}">
        <p14:creationId xmlns:p14="http://schemas.microsoft.com/office/powerpoint/2010/main" val="556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5300" b="1" dirty="0"/>
              <a:t>Who</a:t>
            </a:r>
            <a:r>
              <a:rPr lang="en-US" dirty="0"/>
              <a:t> is looking?</a:t>
            </a:r>
          </a:p>
        </p:txBody>
      </p:sp>
      <p:sp>
        <p:nvSpPr>
          <p:cNvPr id="3" name="Content Placeholder 2"/>
          <p:cNvSpPr>
            <a:spLocks noGrp="1"/>
          </p:cNvSpPr>
          <p:nvPr>
            <p:ph idx="1"/>
          </p:nvPr>
        </p:nvSpPr>
        <p:spPr>
          <a:xfrm>
            <a:off x="533400" y="990600"/>
            <a:ext cx="6324600" cy="5631051"/>
          </a:xfrm>
        </p:spPr>
        <p:txBody>
          <a:bodyPr>
            <a:normAutofit/>
          </a:bodyPr>
          <a:lstStyle/>
          <a:p>
            <a:r>
              <a:rPr lang="en-US" dirty="0">
                <a:solidFill>
                  <a:srgbClr val="D60093"/>
                </a:solidFill>
              </a:rPr>
              <a:t>NASA’s Kepler Telescope, currently orbiting the sun in an earth-trailing orbit. March 7, 2009.  550 million dollars</a:t>
            </a:r>
          </a:p>
          <a:p>
            <a:endParaRPr lang="en-US" dirty="0"/>
          </a:p>
          <a:p>
            <a:pPr>
              <a:buNone/>
            </a:pPr>
            <a:endParaRPr lang="en-US" dirty="0"/>
          </a:p>
        </p:txBody>
      </p:sp>
      <p:pic>
        <p:nvPicPr>
          <p:cNvPr id="10244" name="Picture 4" descr="http://students.egfi-k12.org/wp-content/uploads/2010/01/Kepler-tele.jpg"/>
          <p:cNvPicPr>
            <a:picLocks noChangeAspect="1" noChangeArrowheads="1"/>
          </p:cNvPicPr>
          <p:nvPr/>
        </p:nvPicPr>
        <p:blipFill>
          <a:blip r:embed="rId3" cstate="print"/>
          <a:srcRect/>
          <a:stretch>
            <a:fillRect/>
          </a:stretch>
        </p:blipFill>
        <p:spPr bwMode="auto">
          <a:xfrm>
            <a:off x="6324600" y="2667000"/>
            <a:ext cx="2133600" cy="3789460"/>
          </a:xfrm>
          <a:prstGeom prst="rect">
            <a:avLst/>
          </a:prstGeom>
          <a:noFill/>
        </p:spPr>
      </p:pic>
    </p:spTree>
    <p:custDataLst>
      <p:tags r:id="rId1"/>
    </p:custDataLst>
    <p:extLst>
      <p:ext uri="{BB962C8B-B14F-4D97-AF65-F5344CB8AC3E}">
        <p14:creationId xmlns:p14="http://schemas.microsoft.com/office/powerpoint/2010/main" val="31632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3"/>
              </a:rPr>
              <a:t>https://kepler.nasa.gov/images/videos/KeplerOrbitH264low2997fps.mov</a:t>
            </a:r>
            <a:endParaRPr lang="en-US" dirty="0"/>
          </a:p>
          <a:p>
            <a:endParaRPr lang="en-US" dirty="0"/>
          </a:p>
        </p:txBody>
      </p:sp>
    </p:spTree>
    <p:custDataLst>
      <p:tags r:id="rId1"/>
    </p:custDataLst>
    <p:extLst>
      <p:ext uri="{BB962C8B-B14F-4D97-AF65-F5344CB8AC3E}">
        <p14:creationId xmlns:p14="http://schemas.microsoft.com/office/powerpoint/2010/main" val="1003465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Template>
  <TotalTime>10700</TotalTime>
  <Words>1676</Words>
  <Application>Microsoft Office PowerPoint</Application>
  <PresentationFormat>On-screen Show (4:3)</PresentationFormat>
  <Paragraphs>133</Paragraphs>
  <Slides>42</Slides>
  <Notes>10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ＭＳ Ｐゴシック</vt:lpstr>
      <vt:lpstr>Arial</vt:lpstr>
      <vt:lpstr>Calibri</vt:lpstr>
      <vt:lpstr>Consolas</vt:lpstr>
      <vt:lpstr>Corbel</vt:lpstr>
      <vt:lpstr>Wingdings</vt:lpstr>
      <vt:lpstr>Wingdings 2</vt:lpstr>
      <vt:lpstr>Wingdings 3</vt:lpstr>
      <vt:lpstr>Metro</vt:lpstr>
      <vt:lpstr>PowerPoint Presentation</vt:lpstr>
      <vt:lpstr>PowerPoint Presentation</vt:lpstr>
      <vt:lpstr>PowerPoint Presentation</vt:lpstr>
      <vt:lpstr>PowerPoint Presentation</vt:lpstr>
      <vt:lpstr>PowerPoint Presentation</vt:lpstr>
      <vt:lpstr>PowerPoint Presentation</vt:lpstr>
      <vt:lpstr> </vt:lpstr>
      <vt:lpstr>Who is looking?</vt:lpstr>
      <vt:lpstr>PowerPoint Presentation</vt:lpstr>
      <vt:lpstr>Where are we looking?</vt:lpstr>
      <vt:lpstr>PowerPoint Presentation</vt:lpstr>
      <vt:lpstr>Kepler is looking at a very small fraction of the sky…</vt:lpstr>
      <vt:lpstr>PowerPoint Presentation</vt:lpstr>
      <vt:lpstr>How Are the Discoveries Made?</vt:lpstr>
      <vt:lpstr>PowerPoint Presentation</vt:lpstr>
      <vt:lpstr>PowerPoint Presentation</vt:lpstr>
      <vt:lpstr>PowerPoint Presentation</vt:lpstr>
      <vt:lpstr>PowerPoint Presentation</vt:lpstr>
      <vt:lpstr>The colors simply go by order from the star (the most colorful is the 7-planet system KOI-351). The terrestrial planets of the Solar System are shown in gray</vt:lpstr>
      <vt:lpstr>All of the Kepler multi-planet systems (1705 planets in 685 systems as of 24 November 2015) on the same scale as the Solar System (the dashed lines). The size of the orbits are all to scale, but the size of the planets are not. For example, Jupiter is actually 11x larger than Earth, but that scale makes Earth-size planets almost invisible (or Jupiters annoyingly large). The orbits are all synchronized such that Kepler observed a planet transit every time it hits an angle of 0 degrees (the 3 o'clock position on a clock).</vt:lpstr>
      <vt:lpstr>Kepler and K2 ended last year</vt:lpstr>
      <vt:lpstr>3/7/2009 – 10/30/2018</vt:lpstr>
      <vt:lpstr>Who else?</vt:lpstr>
      <vt:lpstr>Ground based</vt:lpstr>
      <vt:lpstr>Space Based</vt:lpstr>
      <vt:lpstr>Proposed/Planned</vt:lpstr>
      <vt:lpstr>PowerPoint Presentation</vt:lpstr>
      <vt:lpstr>TESS – TRANSITING EXOPLANET SURVEY SATELLITE</vt:lpstr>
      <vt:lpstr>TESS – TRANSITING EXOPLANET SURVEY SATELLITE</vt:lpstr>
      <vt:lpstr>Overview</vt:lpstr>
      <vt:lpstr>What are the Implications?</vt:lpstr>
      <vt:lpstr>Another of Kepler’s Discoveries</vt:lpstr>
      <vt:lpstr>PowerPoint Presentation</vt:lpstr>
      <vt:lpstr>PowerPoint Presentation</vt:lpstr>
      <vt:lpstr>Proxima b</vt:lpstr>
      <vt:lpstr>PowerPoint Presentation</vt:lpstr>
      <vt:lpstr>Trappist 1</vt:lpstr>
      <vt:lpstr>PowerPoint Presentation</vt:lpstr>
      <vt:lpstr>1,480 ly away</vt:lpstr>
      <vt:lpstr>KIC 8462852 – Aliens? Probably not…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Solar Planets</dc:title>
  <dc:creator>Miller, Danielle L.</dc:creator>
  <cp:lastModifiedBy>Hyatt, Evan K.</cp:lastModifiedBy>
  <cp:revision>181</cp:revision>
  <dcterms:created xsi:type="dcterms:W3CDTF">2012-01-08T21:52:14Z</dcterms:created>
  <dcterms:modified xsi:type="dcterms:W3CDTF">2019-01-11T15:52:09Z</dcterms:modified>
</cp:coreProperties>
</file>