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media/media1.gif" ContentType="video/unknown"/>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media/image52.jpg" ContentType="image/gif"/>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551" r:id="rId2"/>
    <p:sldId id="552" r:id="rId3"/>
    <p:sldId id="589" r:id="rId4"/>
    <p:sldId id="513" r:id="rId5"/>
    <p:sldId id="541" r:id="rId6"/>
    <p:sldId id="544" r:id="rId7"/>
    <p:sldId id="514" r:id="rId8"/>
    <p:sldId id="515" r:id="rId9"/>
    <p:sldId id="435" r:id="rId10"/>
    <p:sldId id="528" r:id="rId11"/>
    <p:sldId id="529" r:id="rId12"/>
    <p:sldId id="530" r:id="rId13"/>
    <p:sldId id="538" r:id="rId14"/>
    <p:sldId id="516" r:id="rId15"/>
    <p:sldId id="523" r:id="rId16"/>
    <p:sldId id="537" r:id="rId17"/>
    <p:sldId id="517" r:id="rId18"/>
    <p:sldId id="525" r:id="rId19"/>
    <p:sldId id="527" r:id="rId20"/>
    <p:sldId id="536" r:id="rId21"/>
    <p:sldId id="522" r:id="rId22"/>
    <p:sldId id="549" r:id="rId23"/>
    <p:sldId id="555" r:id="rId24"/>
    <p:sldId id="535" r:id="rId25"/>
    <p:sldId id="547" r:id="rId26"/>
    <p:sldId id="553" r:id="rId27"/>
    <p:sldId id="559" r:id="rId28"/>
    <p:sldId id="560" r:id="rId29"/>
    <p:sldId id="563" r:id="rId30"/>
    <p:sldId id="564" r:id="rId31"/>
    <p:sldId id="566" r:id="rId32"/>
    <p:sldId id="567" r:id="rId33"/>
    <p:sldId id="568" r:id="rId34"/>
    <p:sldId id="569" r:id="rId35"/>
    <p:sldId id="570" r:id="rId36"/>
    <p:sldId id="590" r:id="rId37"/>
    <p:sldId id="573" r:id="rId38"/>
    <p:sldId id="574" r:id="rId39"/>
    <p:sldId id="571" r:id="rId40"/>
    <p:sldId id="575" r:id="rId41"/>
    <p:sldId id="586" r:id="rId42"/>
    <p:sldId id="518"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p:cViewPr varScale="1">
        <p:scale>
          <a:sx n="92" d="100"/>
          <a:sy n="92" d="100"/>
        </p:scale>
        <p:origin x="1230" y="66"/>
      </p:cViewPr>
      <p:guideLst>
        <p:guide orient="horz" pos="2160"/>
        <p:guide pos="2880"/>
      </p:guideLst>
    </p:cSldViewPr>
  </p:slideViewPr>
  <p:notesTextViewPr>
    <p:cViewPr>
      <p:scale>
        <a:sx n="3" d="2"/>
        <a:sy n="3" d="2"/>
      </p:scale>
      <p:origin x="0" y="0"/>
    </p:cViewPr>
  </p:notesTextViewPr>
  <p:sorterViewPr>
    <p:cViewPr>
      <p:scale>
        <a:sx n="66" d="100"/>
        <a:sy n="66" d="100"/>
      </p:scale>
      <p:origin x="0" y="-1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9F4883-8D90-4304-BCC4-19C0AC8427DB}" type="datetimeFigureOut">
              <a:rPr lang="en-US" smtClean="0"/>
              <a:pPr/>
              <a:t>12/12/2018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921617-BA68-462A-8006-3FCF5D077884}" type="slidenum">
              <a:rPr lang="en-US" smtClean="0"/>
              <a:pPr/>
              <a:t>‹#›</a:t>
            </a:fld>
            <a:endParaRPr lang="en-US"/>
          </a:p>
        </p:txBody>
      </p:sp>
    </p:spTree>
    <p:extLst>
      <p:ext uri="{BB962C8B-B14F-4D97-AF65-F5344CB8AC3E}">
        <p14:creationId xmlns:p14="http://schemas.microsoft.com/office/powerpoint/2010/main" val="165934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FF7F42-5720-46E3-A859-73AFA7774B71}" type="datetimeFigureOut">
              <a:rPr lang="en-US" smtClean="0"/>
              <a:pPr/>
              <a:t>12/12/2018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671028-27B1-44B0-8ED2-955AA12FDF80}" type="slidenum">
              <a:rPr lang="en-US" smtClean="0"/>
              <a:pPr/>
              <a:t>‹#›</a:t>
            </a:fld>
            <a:endParaRPr lang="en-US" dirty="0"/>
          </a:p>
        </p:txBody>
      </p:sp>
    </p:spTree>
    <p:extLst>
      <p:ext uri="{BB962C8B-B14F-4D97-AF65-F5344CB8AC3E}">
        <p14:creationId xmlns:p14="http://schemas.microsoft.com/office/powerpoint/2010/main" val="234761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eaLnBrk="0" fontAlgn="base" hangingPunct="0">
              <a:spcBef>
                <a:spcPct val="30000"/>
              </a:spcBef>
              <a:spcAft>
                <a:spcPct val="0"/>
              </a:spcAf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39</a:t>
            </a:fld>
            <a:endParaRPr lang="en-US"/>
          </a:p>
        </p:txBody>
      </p:sp>
    </p:spTree>
    <p:extLst>
      <p:ext uri="{BB962C8B-B14F-4D97-AF65-F5344CB8AC3E}">
        <p14:creationId xmlns:p14="http://schemas.microsoft.com/office/powerpoint/2010/main" val="319245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CBCC937-4850-429D-9983-CE9A4CF99B91}"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1C285-EADD-4F88-867D-A94815DD4A5F}"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BCC937-4850-429D-9983-CE9A4CF99B91}"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BCC937-4850-429D-9983-CE9A4CF99B91}" type="datetimeFigureOut">
              <a:rPr lang="en-US" smtClean="0"/>
              <a:pPr/>
              <a:t>12/12/2018</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BCC937-4850-429D-9983-CE9A4CF99B91}"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CBCC937-4850-429D-9983-CE9A4CF99B91}"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BCC937-4850-429D-9983-CE9A4CF99B91}" type="datetimeFigureOut">
              <a:rPr lang="en-US" smtClean="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CBCC937-4850-429D-9983-CE9A4CF99B91}" type="datetimeFigureOut">
              <a:rPr lang="en-US" smtClean="0"/>
              <a:pPr/>
              <a:t>12/12/2018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BCC937-4850-429D-9983-CE9A4CF99B91}" type="datetimeFigureOut">
              <a:rPr lang="en-US" smtClean="0"/>
              <a:pPr/>
              <a:t>12/12/2018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CC937-4850-429D-9983-CE9A4CF99B91}" type="datetimeFigureOut">
              <a:rPr lang="en-US" smtClean="0"/>
              <a:pPr/>
              <a:t>12/12/2018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CBCC937-4850-429D-9983-CE9A4CF99B91}" type="datetimeFigureOut">
              <a:rPr lang="en-US" smtClean="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1C285-EADD-4F88-867D-A94815DD4A5F}"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CBCC937-4850-429D-9983-CE9A4CF99B91}" type="datetimeFigureOut">
              <a:rPr lang="en-US" smtClean="0"/>
              <a:pPr/>
              <a:t>12/12/2018</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7681C285-EADD-4F88-867D-A94815DD4A5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CBCC937-4850-429D-9983-CE9A4CF99B91}" type="datetimeFigureOut">
              <a:rPr lang="en-US" smtClean="0"/>
              <a:pPr/>
              <a:t>12/12/2018</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681C285-EADD-4F88-867D-A94815DD4A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1.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ZVfhztmK9zI" TargetMode="External"/><Relationship Id="rId1" Type="http://schemas.openxmlformats.org/officeDocument/2006/relationships/tags" Target="../tags/tag15.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72FrZz_zJF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mezkHBPLZ4A" TargetMode="External"/><Relationship Id="rId1" Type="http://schemas.openxmlformats.org/officeDocument/2006/relationships/tags" Target="../tags/tag21.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52.jpg"/><Relationship Id="rId18" Type="http://schemas.openxmlformats.org/officeDocument/2006/relationships/image" Target="../media/image57.png"/><Relationship Id="rId3" Type="http://schemas.openxmlformats.org/officeDocument/2006/relationships/video" Target="../media/media2.mp4"/><Relationship Id="rId21" Type="http://schemas.openxmlformats.org/officeDocument/2006/relationships/image" Target="../media/image60.jpg"/><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png"/><Relationship Id="rId2" Type="http://schemas.microsoft.com/office/2007/relationships/media" Target="../media/media2.mp4"/><Relationship Id="rId16" Type="http://schemas.openxmlformats.org/officeDocument/2006/relationships/image" Target="../media/image55.png"/><Relationship Id="rId20" Type="http://schemas.openxmlformats.org/officeDocument/2006/relationships/image" Target="../media/image59.jpg"/><Relationship Id="rId1" Type="http://schemas.openxmlformats.org/officeDocument/2006/relationships/tags" Target="../tags/tag24.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png"/><Relationship Id="rId15" Type="http://schemas.openxmlformats.org/officeDocument/2006/relationships/image" Target="../media/image54.jpeg"/><Relationship Id="rId10" Type="http://schemas.openxmlformats.org/officeDocument/2006/relationships/image" Target="../media/image49.jpeg"/><Relationship Id="rId19" Type="http://schemas.openxmlformats.org/officeDocument/2006/relationships/image" Target="../media/image58.jpg"/><Relationship Id="rId4" Type="http://schemas.openxmlformats.org/officeDocument/2006/relationships/slideLayout" Target="../slideLayouts/slideLayout2.xml"/><Relationship Id="rId9" Type="http://schemas.openxmlformats.org/officeDocument/2006/relationships/image" Target="../media/image48.jpg"/><Relationship Id="rId14" Type="http://schemas.openxmlformats.org/officeDocument/2006/relationships/image" Target="../media/image53.jp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3.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53491"/>
            <a:ext cx="4292614" cy="5091578"/>
          </a:xfrm>
          <a:prstGeom prst="rect">
            <a:avLst/>
          </a:prstGeom>
        </p:spPr>
      </p:pic>
      <p:sp>
        <p:nvSpPr>
          <p:cNvPr id="2" name="Title 1"/>
          <p:cNvSpPr>
            <a:spLocks noGrp="1"/>
          </p:cNvSpPr>
          <p:nvPr>
            <p:ph type="title"/>
          </p:nvPr>
        </p:nvSpPr>
        <p:spPr>
          <a:xfrm>
            <a:off x="0" y="155448"/>
            <a:ext cx="9144000" cy="1252728"/>
          </a:xfrm>
        </p:spPr>
        <p:txBody>
          <a:bodyPr>
            <a:normAutofit/>
          </a:bodyPr>
          <a:lstStyle/>
          <a:p>
            <a:r>
              <a:rPr lang="en-US" dirty="0" smtClean="0"/>
              <a:t>Turn this in to the basket near</a:t>
            </a:r>
            <a:endParaRPr lang="en-US" dirty="0"/>
          </a:p>
        </p:txBody>
      </p:sp>
      <p:sp>
        <p:nvSpPr>
          <p:cNvPr id="3" name="Content Placeholder 2"/>
          <p:cNvSpPr>
            <a:spLocks noGrp="1"/>
          </p:cNvSpPr>
          <p:nvPr>
            <p:ph idx="1"/>
          </p:nvPr>
        </p:nvSpPr>
        <p:spPr>
          <a:xfrm>
            <a:off x="-76200" y="1408176"/>
            <a:ext cx="9296400" cy="573024"/>
          </a:xfrm>
        </p:spPr>
        <p:txBody>
          <a:bodyPr>
            <a:normAutofit/>
          </a:bodyPr>
          <a:lstStyle/>
          <a:p>
            <a:pPr marL="118872" indent="0">
              <a:buNone/>
            </a:pPr>
            <a:r>
              <a:rPr lang="en-US" sz="2800" dirty="0" smtClean="0"/>
              <a:t>If you were absent yesterday, please come ask me what this is</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244" y="1951284"/>
            <a:ext cx="4095512" cy="4882471"/>
          </a:xfrm>
          <a:prstGeom prst="rect">
            <a:avLst/>
          </a:prstGeom>
        </p:spPr>
      </p:pic>
      <p:pic>
        <p:nvPicPr>
          <p:cNvPr id="7" name="Content Placeholder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800" y="106818"/>
            <a:ext cx="2057400" cy="1376588"/>
          </a:xfrm>
          <a:prstGeom prst="rect">
            <a:avLst/>
          </a:prstGeom>
        </p:spPr>
      </p:pic>
    </p:spTree>
    <p:extLst>
      <p:ext uri="{BB962C8B-B14F-4D97-AF65-F5344CB8AC3E}">
        <p14:creationId xmlns:p14="http://schemas.microsoft.com/office/powerpoint/2010/main" val="1373875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is not just planets that have elliptical orbits	</a:t>
            </a:r>
            <a:endParaRPr lang="en-US" dirty="0"/>
          </a:p>
        </p:txBody>
      </p:sp>
      <p:sp>
        <p:nvSpPr>
          <p:cNvPr id="3" name="Content Placeholder 2"/>
          <p:cNvSpPr>
            <a:spLocks noGrp="1"/>
          </p:cNvSpPr>
          <p:nvPr>
            <p:ph idx="1"/>
          </p:nvPr>
        </p:nvSpPr>
        <p:spPr>
          <a:xfrm>
            <a:off x="0" y="1504954"/>
            <a:ext cx="8382000" cy="838199"/>
          </a:xfrm>
        </p:spPr>
        <p:txBody>
          <a:bodyPr>
            <a:normAutofit lnSpcReduction="10000"/>
          </a:bodyPr>
          <a:lstStyle/>
          <a:p>
            <a:r>
              <a:rPr lang="en-US" sz="2400" dirty="0" smtClean="0"/>
              <a:t>EVERYTHING ORBITING HAS ELIPTICAL ORBITS</a:t>
            </a:r>
          </a:p>
          <a:p>
            <a:pPr lvl="1"/>
            <a:r>
              <a:rPr lang="en-US" sz="2000" dirty="0" smtClean="0"/>
              <a:t>Circular orbits are exceedingly rare in nature</a:t>
            </a:r>
            <a:endParaRPr lang="en-US" sz="2000" dirty="0"/>
          </a:p>
        </p:txBody>
      </p:sp>
      <p:sp>
        <p:nvSpPr>
          <p:cNvPr id="6" name="Rectangle 5"/>
          <p:cNvSpPr/>
          <p:nvPr/>
        </p:nvSpPr>
        <p:spPr>
          <a:xfrm>
            <a:off x="5866101" y="4438837"/>
            <a:ext cx="1157689" cy="369332"/>
          </a:xfrm>
          <a:prstGeom prst="rect">
            <a:avLst/>
          </a:prstGeom>
        </p:spPr>
        <p:txBody>
          <a:bodyPr wrap="none">
            <a:spAutoFit/>
          </a:bodyPr>
          <a:lstStyle/>
          <a:p>
            <a:r>
              <a:rPr lang="en-US" dirty="0">
                <a:solidFill>
                  <a:schemeClr val="bg1"/>
                </a:solidFill>
              </a:rPr>
              <a:t>The moon</a:t>
            </a:r>
          </a:p>
        </p:txBody>
      </p:sp>
      <p:sp>
        <p:nvSpPr>
          <p:cNvPr id="7" name="Rectangle 6"/>
          <p:cNvSpPr/>
          <p:nvPr/>
        </p:nvSpPr>
        <p:spPr>
          <a:xfrm>
            <a:off x="4606636" y="6324600"/>
            <a:ext cx="1067921" cy="369332"/>
          </a:xfrm>
          <a:prstGeom prst="rect">
            <a:avLst/>
          </a:prstGeom>
        </p:spPr>
        <p:txBody>
          <a:bodyPr wrap="none">
            <a:spAutoFit/>
          </a:bodyPr>
          <a:lstStyle/>
          <a:p>
            <a:r>
              <a:rPr lang="en-US" dirty="0">
                <a:solidFill>
                  <a:schemeClr val="bg1"/>
                </a:solidFill>
              </a:rPr>
              <a:t>Satellites</a:t>
            </a:r>
          </a:p>
        </p:txBody>
      </p:sp>
      <p:sp>
        <p:nvSpPr>
          <p:cNvPr id="9" name="Rectangle 8"/>
          <p:cNvSpPr/>
          <p:nvPr/>
        </p:nvSpPr>
        <p:spPr>
          <a:xfrm>
            <a:off x="3240637" y="2559172"/>
            <a:ext cx="893193" cy="369332"/>
          </a:xfrm>
          <a:prstGeom prst="rect">
            <a:avLst/>
          </a:prstGeom>
        </p:spPr>
        <p:txBody>
          <a:bodyPr wrap="none">
            <a:spAutoFit/>
          </a:bodyPr>
          <a:lstStyle/>
          <a:p>
            <a:r>
              <a:rPr lang="en-US" dirty="0" smtClean="0">
                <a:solidFill>
                  <a:schemeClr val="bg1"/>
                </a:solidFill>
              </a:rPr>
              <a:t>Planets</a:t>
            </a:r>
            <a:endParaRPr lang="en-US" dirty="0"/>
          </a:p>
        </p:txBody>
      </p:sp>
    </p:spTree>
    <p:extLst>
      <p:ext uri="{BB962C8B-B14F-4D97-AF65-F5344CB8AC3E}">
        <p14:creationId xmlns:p14="http://schemas.microsoft.com/office/powerpoint/2010/main" val="4026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Autofit/>
          </a:bodyPr>
          <a:lstStyle/>
          <a:p>
            <a:pPr algn="ctr"/>
            <a:r>
              <a:rPr lang="en-US" sz="3200" dirty="0" smtClean="0"/>
              <a:t>Both Earth and the Moon have elliptical orbits – </a:t>
            </a:r>
            <a:r>
              <a:rPr lang="en-US" sz="2400" dirty="0" smtClean="0"/>
              <a:t>Copernicus (heliocentric guy) didn’t know this</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1" y="1550988"/>
            <a:ext cx="8610600" cy="5381625"/>
          </a:xfrm>
        </p:spPr>
      </p:pic>
      <p:pic>
        <p:nvPicPr>
          <p:cNvPr id="3" name="Picture 2"/>
          <p:cNvPicPr>
            <a:picLocks noChangeAspect="1"/>
          </p:cNvPicPr>
          <p:nvPr/>
        </p:nvPicPr>
        <p:blipFill>
          <a:blip r:embed="rId3"/>
          <a:stretch>
            <a:fillRect/>
          </a:stretch>
        </p:blipFill>
        <p:spPr>
          <a:xfrm>
            <a:off x="8077200" y="2057400"/>
            <a:ext cx="371475" cy="219075"/>
          </a:xfrm>
          <a:prstGeom prst="rect">
            <a:avLst/>
          </a:prstGeom>
        </p:spPr>
      </p:pic>
    </p:spTree>
    <p:extLst>
      <p:ext uri="{BB962C8B-B14F-4D97-AF65-F5344CB8AC3E}">
        <p14:creationId xmlns:p14="http://schemas.microsoft.com/office/powerpoint/2010/main" val="621702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09800" y="1790700"/>
            <a:ext cx="762000" cy="761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Eccentricity	</a:t>
            </a:r>
            <a:endParaRPr lang="en-US" dirty="0"/>
          </a:p>
        </p:txBody>
      </p:sp>
      <p:sp>
        <p:nvSpPr>
          <p:cNvPr id="6" name="Oval 5"/>
          <p:cNvSpPr/>
          <p:nvPr/>
        </p:nvSpPr>
        <p:spPr>
          <a:xfrm>
            <a:off x="3657600" y="1981200"/>
            <a:ext cx="1752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828800"/>
            <a:ext cx="8229600" cy="4625609"/>
          </a:xfrm>
        </p:spPr>
        <p:txBody>
          <a:bodyPr/>
          <a:lstStyle/>
          <a:p>
            <a:r>
              <a:rPr lang="en-US" dirty="0" smtClean="0"/>
              <a:t>How circular or elongated an ellipse is</a:t>
            </a:r>
          </a:p>
          <a:p>
            <a:pPr lvl="1"/>
            <a:r>
              <a:rPr lang="en-US" dirty="0" smtClean="0"/>
              <a:t>Measured from 0-1</a:t>
            </a:r>
          </a:p>
          <a:p>
            <a:pPr lvl="2"/>
            <a:r>
              <a:rPr lang="en-US" dirty="0"/>
              <a:t>0</a:t>
            </a:r>
            <a:r>
              <a:rPr lang="en-US" dirty="0" smtClean="0"/>
              <a:t> is a circle</a:t>
            </a:r>
          </a:p>
          <a:p>
            <a:pPr lvl="2"/>
            <a:r>
              <a:rPr lang="en-US" dirty="0" smtClean="0"/>
              <a:t>1 is a line</a:t>
            </a:r>
            <a:endParaRPr lang="en-US" dirty="0"/>
          </a:p>
        </p:txBody>
      </p:sp>
      <p:sp>
        <p:nvSpPr>
          <p:cNvPr id="7" name="Rectangle 6"/>
          <p:cNvSpPr/>
          <p:nvPr/>
        </p:nvSpPr>
        <p:spPr>
          <a:xfrm>
            <a:off x="0" y="6526483"/>
            <a:ext cx="3317447" cy="369332"/>
          </a:xfrm>
          <a:prstGeom prst="rect">
            <a:avLst/>
          </a:prstGeom>
        </p:spPr>
        <p:txBody>
          <a:bodyPr wrap="none">
            <a:spAutoFit/>
          </a:bodyPr>
          <a:lstStyle/>
          <a:p>
            <a:r>
              <a:rPr lang="en-US" dirty="0"/>
              <a:t>“Part </a:t>
            </a:r>
            <a:r>
              <a:rPr lang="en-US" dirty="0" smtClean="0"/>
              <a:t>B” </a:t>
            </a:r>
            <a:r>
              <a:rPr lang="en-US" dirty="0"/>
              <a:t>from yesterday’s activity</a:t>
            </a:r>
          </a:p>
        </p:txBody>
      </p:sp>
    </p:spTree>
    <p:extLst>
      <p:ext uri="{BB962C8B-B14F-4D97-AF65-F5344CB8AC3E}">
        <p14:creationId xmlns:p14="http://schemas.microsoft.com/office/powerpoint/2010/main" val="3345840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Law – easy explanation</a:t>
            </a:r>
            <a:endParaRPr lang="en-US" dirty="0"/>
          </a:p>
        </p:txBody>
      </p:sp>
      <p:sp>
        <p:nvSpPr>
          <p:cNvPr id="3" name="Content Placeholder 2"/>
          <p:cNvSpPr>
            <a:spLocks noGrp="1"/>
          </p:cNvSpPr>
          <p:nvPr>
            <p:ph idx="1"/>
          </p:nvPr>
        </p:nvSpPr>
        <p:spPr>
          <a:xfrm>
            <a:off x="1524000" y="1408176"/>
            <a:ext cx="8229600" cy="4625609"/>
          </a:xfrm>
        </p:spPr>
        <p:txBody>
          <a:bodyPr/>
          <a:lstStyle/>
          <a:p>
            <a:pPr marL="118872" indent="0">
              <a:buNone/>
            </a:pPr>
            <a:r>
              <a:rPr lang="en-US" dirty="0" smtClean="0">
                <a:solidFill>
                  <a:schemeClr val="bg1"/>
                </a:solidFill>
              </a:rPr>
              <a:t>Everything Orbits in an Ellipse</a:t>
            </a:r>
            <a:endParaRPr lang="en-US" dirty="0">
              <a:solidFill>
                <a:schemeClr val="bg1"/>
              </a:solidFill>
            </a:endParaRPr>
          </a:p>
        </p:txBody>
      </p:sp>
    </p:spTree>
    <p:extLst>
      <p:ext uri="{BB962C8B-B14F-4D97-AF65-F5344CB8AC3E}">
        <p14:creationId xmlns:p14="http://schemas.microsoft.com/office/powerpoint/2010/main" val="547253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27" y="1408176"/>
            <a:ext cx="5694707" cy="4625975"/>
          </a:xfrm>
        </p:spPr>
      </p:pic>
      <p:sp>
        <p:nvSpPr>
          <p:cNvPr id="2" name="Title 1"/>
          <p:cNvSpPr>
            <a:spLocks noGrp="1"/>
          </p:cNvSpPr>
          <p:nvPr>
            <p:ph type="title"/>
          </p:nvPr>
        </p:nvSpPr>
        <p:spPr>
          <a:xfrm>
            <a:off x="6927" y="228600"/>
            <a:ext cx="9137073" cy="1408176"/>
          </a:xfrm>
        </p:spPr>
        <p:txBody>
          <a:bodyPr>
            <a:noAutofit/>
          </a:bodyPr>
          <a:lstStyle/>
          <a:p>
            <a:r>
              <a:rPr lang="en-US" sz="3600" dirty="0">
                <a:solidFill>
                  <a:srgbClr val="D60093"/>
                </a:solidFill>
              </a:rPr>
              <a:t>Kepler’s Second Law:</a:t>
            </a:r>
            <a:r>
              <a:rPr lang="en-US" sz="2800" dirty="0">
                <a:solidFill>
                  <a:srgbClr val="D60093"/>
                </a:solidFill>
              </a:rPr>
              <a:t> </a:t>
            </a:r>
            <a:r>
              <a:rPr lang="en-US" sz="2800" dirty="0" smtClean="0">
                <a:solidFill>
                  <a:srgbClr val="D60093"/>
                </a:solidFill>
              </a:rPr>
              <a:t>“The Law of Equal Areas” 	A</a:t>
            </a:r>
            <a:r>
              <a:rPr lang="en-US" sz="2800" dirty="0">
                <a:solidFill>
                  <a:srgbClr val="D60093"/>
                </a:solidFill>
              </a:rPr>
              <a:t> line joining a planet and the Sun (radius) sweeps </a:t>
            </a:r>
            <a:r>
              <a:rPr lang="en-US" sz="2800" dirty="0" smtClean="0">
                <a:solidFill>
                  <a:srgbClr val="D60093"/>
                </a:solidFill>
              </a:rPr>
              <a:t>	out </a:t>
            </a:r>
            <a:r>
              <a:rPr lang="en-US" sz="2800" dirty="0">
                <a:solidFill>
                  <a:srgbClr val="D60093"/>
                </a:solidFill>
              </a:rPr>
              <a:t>equal areas during equal intervals of time. </a:t>
            </a:r>
            <a:r>
              <a:rPr lang="en-US" sz="2000" dirty="0">
                <a:solidFill>
                  <a:srgbClr val="D60093"/>
                </a:solidFill>
              </a:rPr>
              <a:t/>
            </a:r>
            <a:br>
              <a:rPr lang="en-US" sz="2000" dirty="0">
                <a:solidFill>
                  <a:srgbClr val="D60093"/>
                </a:solidFill>
              </a:rPr>
            </a:br>
            <a:endParaRPr lang="en-US" sz="1600" dirty="0"/>
          </a:p>
        </p:txBody>
      </p:sp>
      <p:sp>
        <p:nvSpPr>
          <p:cNvPr id="6" name="Rectangle 5"/>
          <p:cNvSpPr/>
          <p:nvPr/>
        </p:nvSpPr>
        <p:spPr>
          <a:xfrm>
            <a:off x="5798844" y="2163556"/>
            <a:ext cx="3317447" cy="369332"/>
          </a:xfrm>
          <a:prstGeom prst="rect">
            <a:avLst/>
          </a:prstGeom>
        </p:spPr>
        <p:txBody>
          <a:bodyPr wrap="none">
            <a:spAutoFit/>
          </a:bodyPr>
          <a:lstStyle/>
          <a:p>
            <a:r>
              <a:rPr lang="en-US" dirty="0"/>
              <a:t>“Part </a:t>
            </a:r>
            <a:r>
              <a:rPr lang="en-US" dirty="0" smtClean="0"/>
              <a:t>C” </a:t>
            </a:r>
            <a:r>
              <a:rPr lang="en-US" dirty="0"/>
              <a:t>from yesterday’s activity</a:t>
            </a:r>
          </a:p>
        </p:txBody>
      </p:sp>
    </p:spTree>
    <p:custDataLst>
      <p:tags r:id="rId1"/>
    </p:custDataLst>
    <p:extLst>
      <p:ext uri="{BB962C8B-B14F-4D97-AF65-F5344CB8AC3E}">
        <p14:creationId xmlns:p14="http://schemas.microsoft.com/office/powerpoint/2010/main" val="1834321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12283"/>
            <a:ext cx="9137073" cy="3505200"/>
          </a:xfrm>
        </p:spPr>
        <p:txBody>
          <a:bodyPr>
            <a:noAutofit/>
          </a:bodyPr>
          <a:lstStyle/>
          <a:p>
            <a:r>
              <a:rPr lang="en-US" sz="3200" u="sng" dirty="0">
                <a:solidFill>
                  <a:schemeClr val="tx1"/>
                </a:solidFill>
              </a:rPr>
              <a:t>Kepler’s Second Law </a:t>
            </a:r>
            <a:r>
              <a:rPr lang="en-US" sz="3200" b="0" dirty="0">
                <a:solidFill>
                  <a:schemeClr val="tx1"/>
                </a:solidFill>
              </a:rPr>
              <a:t>describes the way an object’s speed varies along its orbit. A planet’s orbital speed changes, depending on how far it is from the Sun. The </a:t>
            </a:r>
            <a:r>
              <a:rPr lang="en-US" sz="3200" dirty="0">
                <a:solidFill>
                  <a:srgbClr val="00B0F0"/>
                </a:solidFill>
              </a:rPr>
              <a:t>closer a planet is to the Sun</a:t>
            </a:r>
            <a:r>
              <a:rPr lang="en-US" sz="3200" b="0" dirty="0"/>
              <a:t>, </a:t>
            </a:r>
            <a:r>
              <a:rPr lang="en-US" sz="3200" b="0" dirty="0">
                <a:solidFill>
                  <a:schemeClr val="tx1"/>
                </a:solidFill>
              </a:rPr>
              <a:t>the stronger the Sun’s gravitational pull on it, and </a:t>
            </a:r>
            <a:r>
              <a:rPr lang="en-US" sz="3200" dirty="0">
                <a:solidFill>
                  <a:srgbClr val="00B0F0"/>
                </a:solidFill>
              </a:rPr>
              <a:t>the faster the planet moves</a:t>
            </a:r>
            <a:r>
              <a:rPr lang="en-US" sz="3200" b="0" dirty="0"/>
              <a:t>. </a:t>
            </a:r>
            <a:r>
              <a:rPr lang="en-US" sz="3200" b="0" dirty="0">
                <a:solidFill>
                  <a:schemeClr val="tx1"/>
                </a:solidFill>
              </a:rPr>
              <a:t>The</a:t>
            </a:r>
            <a:r>
              <a:rPr lang="en-US" sz="3200" b="0" dirty="0"/>
              <a:t> </a:t>
            </a:r>
            <a:r>
              <a:rPr lang="en-US" sz="3200" dirty="0">
                <a:solidFill>
                  <a:srgbClr val="00B0F0"/>
                </a:solidFill>
              </a:rPr>
              <a:t>farther it is from the Sun</a:t>
            </a:r>
            <a:r>
              <a:rPr lang="en-US" sz="3200" b="0" dirty="0"/>
              <a:t>, </a:t>
            </a:r>
            <a:r>
              <a:rPr lang="en-US" sz="3200" b="0" dirty="0">
                <a:solidFill>
                  <a:schemeClr val="tx1"/>
                </a:solidFill>
              </a:rPr>
              <a:t>the weaker the Sun’s gravitational pull, and</a:t>
            </a:r>
            <a:r>
              <a:rPr lang="en-US" sz="3200" b="0" dirty="0"/>
              <a:t> </a:t>
            </a:r>
            <a:r>
              <a:rPr lang="en-US" sz="3200" dirty="0">
                <a:solidFill>
                  <a:srgbClr val="00B0F0"/>
                </a:solidFill>
              </a:rPr>
              <a:t>the slower it moves in its orbit</a:t>
            </a:r>
            <a:r>
              <a:rPr lang="en-US" sz="3200" b="0" dirty="0">
                <a:solidFill>
                  <a:srgbClr val="00B0F0"/>
                </a:solidFill>
              </a:rPr>
              <a:t>. </a:t>
            </a:r>
            <a:endParaRPr lang="en-US" sz="2400" dirty="0">
              <a:solidFill>
                <a:srgbClr val="00B0F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0410"/>
            <a:ext cx="4648200" cy="2497653"/>
          </a:xfrm>
        </p:spPr>
      </p:pic>
    </p:spTree>
    <p:custDataLst>
      <p:tags r:id="rId1"/>
    </p:custDataLst>
    <p:extLst>
      <p:ext uri="{BB962C8B-B14F-4D97-AF65-F5344CB8AC3E}">
        <p14:creationId xmlns:p14="http://schemas.microsoft.com/office/powerpoint/2010/main" val="1144629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43000"/>
            <a:ext cx="7734300" cy="4625609"/>
          </a:xfrm>
        </p:spPr>
        <p:txBody>
          <a:bodyPr/>
          <a:lstStyle/>
          <a:p>
            <a:pPr marL="118872" indent="0">
              <a:buNone/>
            </a:pPr>
            <a:r>
              <a:rPr lang="en-US" dirty="0" smtClean="0">
                <a:solidFill>
                  <a:schemeClr val="bg1"/>
                </a:solidFill>
              </a:rPr>
              <a:t>A Planet (moon, satellite, etc.) moves faster the closer it is to the Sun, and slower the farther it is from the Sun.</a:t>
            </a:r>
            <a:endParaRPr lang="en-US" dirty="0">
              <a:solidFill>
                <a:schemeClr val="bg1"/>
              </a:solidFill>
            </a:endParaRPr>
          </a:p>
        </p:txBody>
      </p:sp>
      <p:sp>
        <p:nvSpPr>
          <p:cNvPr id="2" name="Title 1"/>
          <p:cNvSpPr>
            <a:spLocks noGrp="1"/>
          </p:cNvSpPr>
          <p:nvPr>
            <p:ph type="title"/>
          </p:nvPr>
        </p:nvSpPr>
        <p:spPr/>
        <p:txBody>
          <a:bodyPr/>
          <a:lstStyle/>
          <a:p>
            <a:r>
              <a:rPr lang="en-US" dirty="0" smtClean="0"/>
              <a:t>Second Law – easy explanation</a:t>
            </a:r>
            <a:endParaRPr lang="en-US" dirty="0"/>
          </a:p>
        </p:txBody>
      </p:sp>
    </p:spTree>
    <p:extLst>
      <p:ext uri="{BB962C8B-B14F-4D97-AF65-F5344CB8AC3E}">
        <p14:creationId xmlns:p14="http://schemas.microsoft.com/office/powerpoint/2010/main" val="20755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128"/>
            <a:ext cx="9144000" cy="1252728"/>
          </a:xfrm>
        </p:spPr>
        <p:txBody>
          <a:bodyPr>
            <a:noAutofit/>
          </a:bodyPr>
          <a:lstStyle/>
          <a:p>
            <a:r>
              <a:rPr lang="en-US" sz="2800" dirty="0" smtClean="0">
                <a:solidFill>
                  <a:srgbClr val="D60093"/>
                </a:solidFill>
              </a:rPr>
              <a:t>Kepler’s Third Law: “The Law of Harmonies”             </a:t>
            </a:r>
            <a:r>
              <a:rPr lang="en-US" sz="2000" dirty="0" smtClean="0">
                <a:solidFill>
                  <a:srgbClr val="D60093"/>
                </a:solidFill>
              </a:rPr>
              <a:t>The</a:t>
            </a:r>
            <a:r>
              <a:rPr lang="en-US" sz="2000" dirty="0">
                <a:solidFill>
                  <a:srgbClr val="D60093"/>
                </a:solidFill>
              </a:rPr>
              <a:t> square of the orbital </a:t>
            </a:r>
            <a:r>
              <a:rPr lang="en-US" sz="2000" dirty="0" smtClean="0">
                <a:solidFill>
                  <a:srgbClr val="D60093"/>
                </a:solidFill>
              </a:rPr>
              <a:t>period (1 revolution)</a:t>
            </a:r>
            <a:r>
              <a:rPr lang="en-US" sz="2000" dirty="0">
                <a:solidFill>
                  <a:srgbClr val="D60093"/>
                </a:solidFill>
              </a:rPr>
              <a:t> of a planet </a:t>
            </a:r>
            <a:r>
              <a:rPr lang="en-US" sz="2000" dirty="0" smtClean="0">
                <a:solidFill>
                  <a:srgbClr val="D60093"/>
                </a:solidFill>
              </a:rPr>
              <a:t>is directly</a:t>
            </a:r>
            <a:r>
              <a:rPr lang="en-US" sz="2000" dirty="0">
                <a:solidFill>
                  <a:srgbClr val="D60093"/>
                </a:solidFill>
              </a:rPr>
              <a:t> proportional to the cube of the semi-major axis </a:t>
            </a:r>
            <a:r>
              <a:rPr lang="en-US" sz="2000" dirty="0" smtClean="0">
                <a:solidFill>
                  <a:srgbClr val="D60093"/>
                </a:solidFill>
              </a:rPr>
              <a:t>(distance) of </a:t>
            </a:r>
            <a:r>
              <a:rPr lang="en-US" sz="2000" dirty="0">
                <a:solidFill>
                  <a:srgbClr val="D60093"/>
                </a:solidFill>
              </a:rPr>
              <a:t>its orbit</a:t>
            </a:r>
            <a:r>
              <a:rPr lang="en-US" sz="2000" dirty="0" smtClean="0">
                <a:solidFill>
                  <a:srgbClr val="D60093"/>
                </a:solidFill>
              </a:rPr>
              <a:t>. </a:t>
            </a:r>
            <a:r>
              <a:rPr lang="en-US" sz="2000" dirty="0">
                <a:solidFill>
                  <a:srgbClr val="D60093"/>
                </a:solidFill>
              </a:rPr>
              <a:t/>
            </a:r>
            <a:br>
              <a:rPr lang="en-US" sz="2000" dirty="0">
                <a:solidFill>
                  <a:srgbClr val="D60093"/>
                </a:solidFill>
              </a:rPr>
            </a:br>
            <a:endParaRPr lang="en-US" sz="2000" dirty="0"/>
          </a:p>
        </p:txBody>
      </p:sp>
      <p:sp>
        <p:nvSpPr>
          <p:cNvPr id="3" name="Content Placeholder 2"/>
          <p:cNvSpPr>
            <a:spLocks noGrp="1"/>
          </p:cNvSpPr>
          <p:nvPr>
            <p:ph idx="1"/>
          </p:nvPr>
        </p:nvSpPr>
        <p:spPr>
          <a:xfrm>
            <a:off x="269933" y="1295400"/>
            <a:ext cx="8229600" cy="4625609"/>
          </a:xfrm>
        </p:spPr>
        <p:txBody>
          <a:bodyPr/>
          <a:lstStyle/>
          <a:p>
            <a:pPr marL="118872" indent="0">
              <a:buNone/>
            </a:pPr>
            <a:r>
              <a:rPr lang="en-US" dirty="0" smtClean="0"/>
              <a:t> </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151092"/>
            <a:ext cx="2819400" cy="168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2286528"/>
            <a:ext cx="5627613" cy="45714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218" y="1225836"/>
            <a:ext cx="999831" cy="993734"/>
          </a:xfrm>
          <a:prstGeom prst="rect">
            <a:avLst/>
          </a:prstGeom>
        </p:spPr>
      </p:pic>
      <p:sp>
        <p:nvSpPr>
          <p:cNvPr id="9" name="Rectangle 8"/>
          <p:cNvSpPr/>
          <p:nvPr/>
        </p:nvSpPr>
        <p:spPr>
          <a:xfrm>
            <a:off x="5794547" y="1758962"/>
            <a:ext cx="3351880" cy="369332"/>
          </a:xfrm>
          <a:prstGeom prst="rect">
            <a:avLst/>
          </a:prstGeom>
        </p:spPr>
        <p:txBody>
          <a:bodyPr wrap="none">
            <a:spAutoFit/>
          </a:bodyPr>
          <a:lstStyle/>
          <a:p>
            <a:r>
              <a:rPr lang="en-US" dirty="0"/>
              <a:t>“Part D</a:t>
            </a:r>
            <a:r>
              <a:rPr lang="en-US" dirty="0" smtClean="0"/>
              <a:t>” </a:t>
            </a:r>
            <a:r>
              <a:rPr lang="en-US" dirty="0"/>
              <a:t>from yesterday’s activity</a:t>
            </a:r>
          </a:p>
        </p:txBody>
      </p:sp>
    </p:spTree>
    <p:custDataLst>
      <p:tags r:id="rId1"/>
    </p:custDataLst>
    <p:extLst>
      <p:ext uri="{BB962C8B-B14F-4D97-AF65-F5344CB8AC3E}">
        <p14:creationId xmlns:p14="http://schemas.microsoft.com/office/powerpoint/2010/main" val="3744789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 Major Axis</a:t>
            </a:r>
            <a:endParaRPr lang="en-US" dirty="0"/>
          </a:p>
        </p:txBody>
      </p:sp>
      <p:sp>
        <p:nvSpPr>
          <p:cNvPr id="3" name="Content Placeholder 2"/>
          <p:cNvSpPr>
            <a:spLocks noGrp="1"/>
          </p:cNvSpPr>
          <p:nvPr>
            <p:ph idx="1"/>
          </p:nvPr>
        </p:nvSpPr>
        <p:spPr>
          <a:xfrm>
            <a:off x="0" y="1524000"/>
            <a:ext cx="9144000" cy="5333999"/>
          </a:xfrm>
        </p:spPr>
        <p:txBody>
          <a:bodyPr/>
          <a:lstStyle/>
          <a:p>
            <a:r>
              <a:rPr lang="en-US" dirty="0" smtClean="0"/>
              <a:t>(It’s another way to say “How far away the planet is from the Sun”)</a:t>
            </a:r>
          </a:p>
          <a:p>
            <a:pPr lvl="1"/>
            <a:r>
              <a:rPr lang="en-US" dirty="0" smtClean="0"/>
              <a:t>It’s not the distance from the sun to the planet though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 y="3200400"/>
            <a:ext cx="9140536" cy="3610724"/>
          </a:xfrm>
          <a:prstGeom prst="rect">
            <a:avLst/>
          </a:prstGeom>
        </p:spPr>
      </p:pic>
    </p:spTree>
    <p:extLst>
      <p:ext uri="{BB962C8B-B14F-4D97-AF65-F5344CB8AC3E}">
        <p14:creationId xmlns:p14="http://schemas.microsoft.com/office/powerpoint/2010/main" val="3079923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004323"/>
            <a:ext cx="9144000" cy="2853677"/>
          </a:xfrm>
        </p:spPr>
        <p:txBody>
          <a:bodyPr>
            <a:noAutofit/>
          </a:bodyPr>
          <a:lstStyle/>
          <a:p>
            <a:r>
              <a:rPr lang="en-US" sz="3200" u="sng" dirty="0">
                <a:solidFill>
                  <a:schemeClr val="tx1"/>
                </a:solidFill>
              </a:rPr>
              <a:t>Kepler’s Third Law </a:t>
            </a:r>
            <a:r>
              <a:rPr lang="en-US" sz="3200" b="0" dirty="0">
                <a:solidFill>
                  <a:schemeClr val="tx1"/>
                </a:solidFill>
              </a:rPr>
              <a:t>compares the motion of objects in orbits of different sizes. A </a:t>
            </a:r>
            <a:r>
              <a:rPr lang="en-US" sz="3200" b="0" dirty="0">
                <a:solidFill>
                  <a:srgbClr val="00B0F0"/>
                </a:solidFill>
              </a:rPr>
              <a:t>planet farther from the Sun </a:t>
            </a:r>
            <a:r>
              <a:rPr lang="en-US" sz="3200" b="0" dirty="0">
                <a:solidFill>
                  <a:schemeClr val="tx1"/>
                </a:solidFill>
              </a:rPr>
              <a:t>not only </a:t>
            </a:r>
            <a:r>
              <a:rPr lang="en-US" sz="3200" b="0" dirty="0">
                <a:solidFill>
                  <a:srgbClr val="00B0F0"/>
                </a:solidFill>
              </a:rPr>
              <a:t>has a longer path</a:t>
            </a:r>
            <a:r>
              <a:rPr lang="en-US" sz="3200" b="0" dirty="0"/>
              <a:t> </a:t>
            </a:r>
            <a:r>
              <a:rPr lang="en-US" sz="3200" b="0" dirty="0">
                <a:solidFill>
                  <a:schemeClr val="tx1"/>
                </a:solidFill>
              </a:rPr>
              <a:t>than a closer planet, but </a:t>
            </a:r>
            <a:r>
              <a:rPr lang="en-US" sz="3200" b="0" dirty="0">
                <a:solidFill>
                  <a:srgbClr val="00B0F0"/>
                </a:solidFill>
              </a:rPr>
              <a:t>it also travels slower</a:t>
            </a:r>
            <a:r>
              <a:rPr lang="en-US" sz="3200" b="0" dirty="0"/>
              <a:t>, </a:t>
            </a:r>
            <a:r>
              <a:rPr lang="en-US" sz="3200" b="0" dirty="0">
                <a:solidFill>
                  <a:schemeClr val="tx1"/>
                </a:solidFill>
              </a:rPr>
              <a:t>since the Sun’s gravitational pull on it is weaker. Therefore, </a:t>
            </a:r>
            <a:r>
              <a:rPr lang="en-US" sz="3200" b="0" dirty="0">
                <a:solidFill>
                  <a:srgbClr val="00B0F0"/>
                </a:solidFill>
              </a:rPr>
              <a:t>the larger a planet’s orbit, the longer the planet takes to complete it</a:t>
            </a:r>
            <a:r>
              <a:rPr lang="en-US" sz="3200" b="0" dirty="0"/>
              <a:t>.</a:t>
            </a:r>
            <a:endParaRPr lang="en-US" sz="2400" dirty="0"/>
          </a:p>
        </p:txBody>
      </p:sp>
      <p:sp>
        <p:nvSpPr>
          <p:cNvPr id="3" name="Content Placeholder 2"/>
          <p:cNvSpPr>
            <a:spLocks noGrp="1"/>
          </p:cNvSpPr>
          <p:nvPr>
            <p:ph idx="1"/>
          </p:nvPr>
        </p:nvSpPr>
        <p:spPr>
          <a:xfrm>
            <a:off x="269933" y="1295400"/>
            <a:ext cx="8229600" cy="4625609"/>
          </a:xfrm>
        </p:spPr>
        <p:txBody>
          <a:bodyPr/>
          <a:lstStyle/>
          <a:p>
            <a:pPr marL="118872" indent="0">
              <a:buNone/>
            </a:pPr>
            <a:r>
              <a:rPr lang="en-US" dirty="0" smtClean="0"/>
              <a:t> </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151092"/>
            <a:ext cx="2819400" cy="168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729" y="-253408"/>
            <a:ext cx="5155753" cy="418816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218" y="1225836"/>
            <a:ext cx="999831" cy="993734"/>
          </a:xfrm>
          <a:prstGeom prst="rect">
            <a:avLst/>
          </a:prstGeom>
        </p:spPr>
      </p:pic>
    </p:spTree>
    <p:custDataLst>
      <p:tags r:id="rId1"/>
    </p:custDataLst>
    <p:extLst>
      <p:ext uri="{BB962C8B-B14F-4D97-AF65-F5344CB8AC3E}">
        <p14:creationId xmlns:p14="http://schemas.microsoft.com/office/powerpoint/2010/main" val="3432361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Retrograde Motion</a:t>
            </a:r>
            <a:endParaRPr lang="en-US" dirty="0"/>
          </a:p>
        </p:txBody>
      </p:sp>
      <p:sp>
        <p:nvSpPr>
          <p:cNvPr id="3" name="Content Placeholder 2"/>
          <p:cNvSpPr>
            <a:spLocks noGrp="1"/>
          </p:cNvSpPr>
          <p:nvPr>
            <p:ph idx="1"/>
          </p:nvPr>
        </p:nvSpPr>
        <p:spPr>
          <a:xfrm>
            <a:off x="-152400" y="1404712"/>
            <a:ext cx="8229600" cy="4625609"/>
          </a:xfrm>
        </p:spPr>
        <p:txBody>
          <a:bodyPr/>
          <a:lstStyle/>
          <a:p>
            <a:r>
              <a:rPr lang="en-US" dirty="0" smtClean="0"/>
              <a:t>When a planet appears to reverse its path in the sky because of the apparent angle of observation</a:t>
            </a:r>
            <a:endParaRPr lang="en-US" dirty="0"/>
          </a:p>
        </p:txBody>
      </p:sp>
    </p:spTree>
    <p:extLst>
      <p:ext uri="{BB962C8B-B14F-4D97-AF65-F5344CB8AC3E}">
        <p14:creationId xmlns:p14="http://schemas.microsoft.com/office/powerpoint/2010/main" val="3884137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361" y="3505200"/>
            <a:ext cx="6356639" cy="4767479"/>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36" y="0"/>
            <a:ext cx="3051464" cy="4874011"/>
          </a:xfrm>
        </p:spPr>
      </p:pic>
    </p:spTree>
    <p:extLst>
      <p:ext uri="{BB962C8B-B14F-4D97-AF65-F5344CB8AC3E}">
        <p14:creationId xmlns:p14="http://schemas.microsoft.com/office/powerpoint/2010/main" val="333699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12/17</a:t>
            </a:r>
            <a:endParaRPr lang="en-US" dirty="0"/>
          </a:p>
        </p:txBody>
      </p:sp>
      <p:sp>
        <p:nvSpPr>
          <p:cNvPr id="3" name="Content Placeholder 2"/>
          <p:cNvSpPr>
            <a:spLocks noGrp="1"/>
          </p:cNvSpPr>
          <p:nvPr>
            <p:ph idx="1"/>
          </p:nvPr>
        </p:nvSpPr>
        <p:spPr>
          <a:xfrm>
            <a:off x="0" y="1408177"/>
            <a:ext cx="8686800" cy="4992624"/>
          </a:xfrm>
        </p:spPr>
        <p:txBody>
          <a:bodyPr>
            <a:normAutofit/>
          </a:bodyPr>
          <a:lstStyle/>
          <a:p>
            <a:r>
              <a:rPr lang="en-US" dirty="0" smtClean="0"/>
              <a:t>Project is Due</a:t>
            </a:r>
          </a:p>
          <a:p>
            <a:pPr lvl="1"/>
            <a:r>
              <a:rPr lang="en-US" dirty="0"/>
              <a:t>Song, PowerPoint, </a:t>
            </a:r>
            <a:r>
              <a:rPr lang="en-US" dirty="0" smtClean="0"/>
              <a:t>Skit, </a:t>
            </a:r>
            <a:r>
              <a:rPr lang="en-US" dirty="0"/>
              <a:t>or Poster</a:t>
            </a:r>
          </a:p>
          <a:p>
            <a:pPr lvl="1"/>
            <a:r>
              <a:rPr lang="en-US" dirty="0"/>
              <a:t>Research </a:t>
            </a:r>
            <a:r>
              <a:rPr lang="en-US" dirty="0" smtClean="0"/>
              <a:t>Sheet </a:t>
            </a:r>
            <a:r>
              <a:rPr lang="en-US" dirty="0"/>
              <a:t>for Planet is also due</a:t>
            </a:r>
          </a:p>
          <a:p>
            <a:r>
              <a:rPr lang="en-US" dirty="0" smtClean="0"/>
              <a:t>Test Next Week </a:t>
            </a:r>
            <a:r>
              <a:rPr lang="en-US" dirty="0" smtClean="0">
                <a:sym typeface="Wingdings" panose="05000000000000000000" pitchFamily="2" charset="2"/>
              </a:rPr>
              <a:t></a:t>
            </a:r>
          </a:p>
          <a:p>
            <a:pPr lvl="1"/>
            <a:r>
              <a:rPr lang="en-US" dirty="0" smtClean="0">
                <a:sym typeface="Wingdings" panose="05000000000000000000" pitchFamily="2" charset="2"/>
              </a:rPr>
              <a:t>12/20</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019154"/>
            <a:ext cx="8164064" cy="2838846"/>
          </a:xfrm>
          <a:prstGeom prst="rect">
            <a:avLst/>
          </a:prstGeom>
        </p:spPr>
      </p:pic>
    </p:spTree>
    <p:custDataLst>
      <p:tags r:id="rId1"/>
    </p:custDataLst>
    <p:extLst>
      <p:ext uri="{BB962C8B-B14F-4D97-AF65-F5344CB8AC3E}">
        <p14:creationId xmlns:p14="http://schemas.microsoft.com/office/powerpoint/2010/main" val="1216035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a:bodyPr>
          <a:lstStyle/>
          <a:p>
            <a:r>
              <a:rPr lang="en-US" dirty="0" smtClean="0"/>
              <a:t>Project: Turn in on Canvas</a:t>
            </a:r>
            <a:endParaRPr lang="en-US" dirty="0"/>
          </a:p>
        </p:txBody>
      </p:sp>
      <p:sp>
        <p:nvSpPr>
          <p:cNvPr id="3" name="Content Placeholder 2"/>
          <p:cNvSpPr>
            <a:spLocks noGrp="1"/>
          </p:cNvSpPr>
          <p:nvPr>
            <p:ph idx="1"/>
          </p:nvPr>
        </p:nvSpPr>
        <p:spPr>
          <a:xfrm>
            <a:off x="0" y="1524000"/>
            <a:ext cx="9144000" cy="5449823"/>
          </a:xfrm>
        </p:spPr>
        <p:txBody>
          <a:bodyPr>
            <a:normAutofit fontScale="92500" lnSpcReduction="20000"/>
          </a:bodyPr>
          <a:lstStyle/>
          <a:p>
            <a:r>
              <a:rPr lang="en-US" b="1" dirty="0" smtClean="0"/>
              <a:t>If you have a PowerPoint</a:t>
            </a:r>
            <a:endParaRPr lang="en-US" b="1" dirty="0"/>
          </a:p>
          <a:p>
            <a:pPr lvl="1"/>
            <a:r>
              <a:rPr lang="en-US" dirty="0" smtClean="0"/>
              <a:t>Attach it to the assignment on Canvas</a:t>
            </a:r>
          </a:p>
          <a:p>
            <a:r>
              <a:rPr lang="en-US" b="1" dirty="0" smtClean="0"/>
              <a:t>If you have a video or mp3 of a song/Skit</a:t>
            </a:r>
            <a:endParaRPr lang="en-US" b="1" dirty="0"/>
          </a:p>
          <a:p>
            <a:pPr lvl="1"/>
            <a:r>
              <a:rPr lang="en-US" dirty="0" smtClean="0"/>
              <a:t>Attach it to the </a:t>
            </a:r>
            <a:r>
              <a:rPr lang="en-US" dirty="0"/>
              <a:t>assignment on Canvas </a:t>
            </a:r>
            <a:endParaRPr lang="en-US" dirty="0" smtClean="0"/>
          </a:p>
          <a:p>
            <a:r>
              <a:rPr lang="en-US" b="1" dirty="0"/>
              <a:t>If you are performing a song/skit after school</a:t>
            </a:r>
          </a:p>
          <a:p>
            <a:pPr lvl="1"/>
            <a:r>
              <a:rPr lang="en-US" dirty="0"/>
              <a:t>Let me know when</a:t>
            </a:r>
          </a:p>
          <a:p>
            <a:pPr lvl="1"/>
            <a:r>
              <a:rPr lang="en-US" dirty="0"/>
              <a:t>Turn in the lyrics/dialogue </a:t>
            </a:r>
          </a:p>
          <a:p>
            <a:r>
              <a:rPr lang="en-US" b="1" dirty="0" smtClean="0"/>
              <a:t>If you have a poster board</a:t>
            </a:r>
          </a:p>
          <a:p>
            <a:pPr lvl="1"/>
            <a:r>
              <a:rPr lang="en-US" dirty="0" smtClean="0"/>
              <a:t>Take a picture and attach it to the </a:t>
            </a:r>
            <a:r>
              <a:rPr lang="en-US" dirty="0"/>
              <a:t>assignment on Canvas </a:t>
            </a:r>
            <a:endParaRPr lang="en-US" dirty="0" smtClean="0"/>
          </a:p>
          <a:p>
            <a:pPr lvl="1"/>
            <a:r>
              <a:rPr lang="en-US" dirty="0" smtClean="0"/>
              <a:t>You still must bring in the project and PUT A STICKY NOTE ON IT</a:t>
            </a:r>
          </a:p>
          <a:p>
            <a:r>
              <a:rPr lang="en-US" b="1" dirty="0" smtClean="0"/>
              <a:t>You must turn your data packet in to the basket by the door on Monday</a:t>
            </a:r>
            <a:endParaRPr lang="en-US" b="1" dirty="0"/>
          </a:p>
          <a:p>
            <a:pPr lvl="1"/>
            <a:endParaRPr lang="en-US" dirty="0"/>
          </a:p>
        </p:txBody>
      </p:sp>
    </p:spTree>
    <p:extLst>
      <p:ext uri="{BB962C8B-B14F-4D97-AF65-F5344CB8AC3E}">
        <p14:creationId xmlns:p14="http://schemas.microsoft.com/office/powerpoint/2010/main" val="349986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n-US" dirty="0" smtClean="0"/>
              <a:t>If you are turning in a physical project</a:t>
            </a:r>
            <a:endParaRPr lang="en-US" dirty="0"/>
          </a:p>
        </p:txBody>
      </p:sp>
      <p:sp>
        <p:nvSpPr>
          <p:cNvPr id="3" name="Content Placeholder 2"/>
          <p:cNvSpPr>
            <a:spLocks noGrp="1"/>
          </p:cNvSpPr>
          <p:nvPr>
            <p:ph idx="1"/>
          </p:nvPr>
        </p:nvSpPr>
        <p:spPr>
          <a:xfrm>
            <a:off x="76200" y="1775191"/>
            <a:ext cx="8610600" cy="739409"/>
          </a:xfrm>
        </p:spPr>
        <p:txBody>
          <a:bodyPr/>
          <a:lstStyle/>
          <a:p>
            <a:r>
              <a:rPr lang="en-US" dirty="0" smtClean="0"/>
              <a:t>IE.  A Poster or a Diorama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73285"/>
            <a:ext cx="5803895" cy="4352921"/>
          </a:xfrm>
          <a:prstGeom prst="rect">
            <a:avLst/>
          </a:prstGeom>
        </p:spPr>
      </p:pic>
      <p:sp>
        <p:nvSpPr>
          <p:cNvPr id="7" name="Rectangle 6"/>
          <p:cNvSpPr/>
          <p:nvPr/>
        </p:nvSpPr>
        <p:spPr>
          <a:xfrm rot="21281326">
            <a:off x="370482" y="2444820"/>
            <a:ext cx="3581400" cy="3231654"/>
          </a:xfrm>
          <a:prstGeom prst="rect">
            <a:avLst/>
          </a:prstGeom>
        </p:spPr>
        <p:txBody>
          <a:bodyPr wrap="square">
            <a:spAutoFit/>
          </a:bodyPr>
          <a:lstStyle/>
          <a:p>
            <a:r>
              <a:rPr lang="en-US" sz="3400" dirty="0"/>
              <a:t>YOU </a:t>
            </a:r>
            <a:r>
              <a:rPr lang="en-US" sz="3400" b="1" u="sng" dirty="0"/>
              <a:t>MUST</a:t>
            </a:r>
            <a:r>
              <a:rPr lang="en-US" sz="3400" dirty="0"/>
              <a:t> PUT A STICKY NOTE WITH YOUR FULL NAME AND CLASS PERIOD ON IT!</a:t>
            </a:r>
          </a:p>
        </p:txBody>
      </p:sp>
      <p:sp>
        <p:nvSpPr>
          <p:cNvPr id="4" name="Rectangle 3"/>
          <p:cNvSpPr/>
          <p:nvPr/>
        </p:nvSpPr>
        <p:spPr>
          <a:xfrm>
            <a:off x="228599" y="6139525"/>
            <a:ext cx="8052204" cy="584775"/>
          </a:xfrm>
          <a:prstGeom prst="rect">
            <a:avLst/>
          </a:prstGeom>
        </p:spPr>
        <p:txBody>
          <a:bodyPr wrap="none">
            <a:spAutoFit/>
          </a:bodyPr>
          <a:lstStyle/>
          <a:p>
            <a:pPr marL="342900" indent="-342900">
              <a:buClr>
                <a:srgbClr val="FFC000"/>
              </a:buClr>
              <a:buFont typeface="Wingdings" panose="05000000000000000000" pitchFamily="2" charset="2"/>
              <a:buChar char="§"/>
            </a:pPr>
            <a:r>
              <a:rPr lang="en-US" sz="3200" dirty="0"/>
              <a:t>Your packet goes into the basket by the door</a:t>
            </a:r>
          </a:p>
        </p:txBody>
      </p:sp>
      <p:sp>
        <p:nvSpPr>
          <p:cNvPr id="5" name="Rectangle 4"/>
          <p:cNvSpPr/>
          <p:nvPr/>
        </p:nvSpPr>
        <p:spPr>
          <a:xfrm>
            <a:off x="4965695" y="4417750"/>
            <a:ext cx="4572000" cy="1569660"/>
          </a:xfrm>
          <a:prstGeom prst="rect">
            <a:avLst/>
          </a:prstGeom>
        </p:spPr>
        <p:txBody>
          <a:bodyPr>
            <a:spAutoFit/>
          </a:bodyPr>
          <a:lstStyle/>
          <a:p>
            <a:pPr marL="285750" indent="-285750">
              <a:buClr>
                <a:srgbClr val="FFC000"/>
              </a:buClr>
              <a:buFont typeface="Wingdings" panose="05000000000000000000" pitchFamily="2" charset="2"/>
              <a:buChar char="§"/>
            </a:pPr>
            <a:r>
              <a:rPr lang="en-US" sz="3200" dirty="0"/>
              <a:t>Take a picture of your poster or diorama for google classroom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848" y="1775191"/>
            <a:ext cx="2590800" cy="2590800"/>
          </a:xfrm>
          <a:prstGeom prst="rect">
            <a:avLst/>
          </a:prstGeom>
        </p:spPr>
      </p:pic>
    </p:spTree>
    <p:extLst>
      <p:ext uri="{BB962C8B-B14F-4D97-AF65-F5344CB8AC3E}">
        <p14:creationId xmlns:p14="http://schemas.microsoft.com/office/powerpoint/2010/main" val="305545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63094"/>
            <a:ext cx="9144000" cy="1251062"/>
          </a:xfrm>
        </p:spPr>
        <p:txBody>
          <a:bodyPr>
            <a:normAutofit/>
          </a:bodyPr>
          <a:lstStyle/>
          <a:p>
            <a:r>
              <a:rPr lang="en-US" dirty="0" smtClean="0"/>
              <a:t>Add this on the bottom line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071219"/>
            <a:ext cx="8135485" cy="27245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604822"/>
            <a:ext cx="4724400" cy="33935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169904">
            <a:off x="-56930" y="4814918"/>
            <a:ext cx="6297302" cy="938496"/>
          </a:xfrm>
          <a:prstGeom prst="rect">
            <a:avLst/>
          </a:prstGeom>
        </p:spPr>
      </p:pic>
    </p:spTree>
    <p:extLst>
      <p:ext uri="{BB962C8B-B14F-4D97-AF65-F5344CB8AC3E}">
        <p14:creationId xmlns:p14="http://schemas.microsoft.com/office/powerpoint/2010/main" val="3057019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and Gravity</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769489884"/>
              </p:ext>
            </p:extLst>
          </p:nvPr>
        </p:nvGraphicFramePr>
        <p:xfrm>
          <a:off x="76200" y="1600200"/>
          <a:ext cx="8991603" cy="2496152"/>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049021">
                  <a:extLst>
                    <a:ext uri="{9D8B030D-6E8A-4147-A177-3AD203B41FA5}">
                      <a16:colId xmlns:a16="http://schemas.microsoft.com/office/drawing/2014/main" val="20001"/>
                    </a:ext>
                  </a:extLst>
                </a:gridCol>
                <a:gridCol w="899160">
                  <a:extLst>
                    <a:ext uri="{9D8B030D-6E8A-4147-A177-3AD203B41FA5}">
                      <a16:colId xmlns:a16="http://schemas.microsoft.com/office/drawing/2014/main" val="20002"/>
                    </a:ext>
                  </a:extLst>
                </a:gridCol>
                <a:gridCol w="924137">
                  <a:extLst>
                    <a:ext uri="{9D8B030D-6E8A-4147-A177-3AD203B41FA5}">
                      <a16:colId xmlns:a16="http://schemas.microsoft.com/office/drawing/2014/main" val="20003"/>
                    </a:ext>
                  </a:extLst>
                </a:gridCol>
                <a:gridCol w="999067">
                  <a:extLst>
                    <a:ext uri="{9D8B030D-6E8A-4147-A177-3AD203B41FA5}">
                      <a16:colId xmlns:a16="http://schemas.microsoft.com/office/drawing/2014/main" val="20004"/>
                    </a:ext>
                  </a:extLst>
                </a:gridCol>
                <a:gridCol w="999067">
                  <a:extLst>
                    <a:ext uri="{9D8B030D-6E8A-4147-A177-3AD203B41FA5}">
                      <a16:colId xmlns:a16="http://schemas.microsoft.com/office/drawing/2014/main" val="20005"/>
                    </a:ext>
                  </a:extLst>
                </a:gridCol>
                <a:gridCol w="999067">
                  <a:extLst>
                    <a:ext uri="{9D8B030D-6E8A-4147-A177-3AD203B41FA5}">
                      <a16:colId xmlns:a16="http://schemas.microsoft.com/office/drawing/2014/main" val="20006"/>
                    </a:ext>
                  </a:extLst>
                </a:gridCol>
                <a:gridCol w="999067">
                  <a:extLst>
                    <a:ext uri="{9D8B030D-6E8A-4147-A177-3AD203B41FA5}">
                      <a16:colId xmlns:a16="http://schemas.microsoft.com/office/drawing/2014/main" val="20007"/>
                    </a:ext>
                  </a:extLst>
                </a:gridCol>
                <a:gridCol w="999067">
                  <a:extLst>
                    <a:ext uri="{9D8B030D-6E8A-4147-A177-3AD203B41FA5}">
                      <a16:colId xmlns:a16="http://schemas.microsoft.com/office/drawing/2014/main" val="20008"/>
                    </a:ext>
                  </a:extLst>
                </a:gridCol>
              </a:tblGrid>
              <a:tr h="673768">
                <a:tc>
                  <a:txBody>
                    <a:bodyPr/>
                    <a:lstStyle/>
                    <a:p>
                      <a:endParaRPr lang="en-US" dirty="0"/>
                    </a:p>
                  </a:txBody>
                  <a:tcPr/>
                </a:tc>
                <a:tc>
                  <a:txBody>
                    <a:bodyPr/>
                    <a:lstStyle/>
                    <a:p>
                      <a:r>
                        <a:rPr lang="en-US" sz="1800" u="sng" dirty="0" smtClean="0"/>
                        <a:t>Mercury</a:t>
                      </a:r>
                      <a:endParaRPr lang="en-US" sz="1800" u="sng" dirty="0"/>
                    </a:p>
                  </a:txBody>
                  <a:tcPr/>
                </a:tc>
                <a:tc>
                  <a:txBody>
                    <a:bodyPr/>
                    <a:lstStyle/>
                    <a:p>
                      <a:r>
                        <a:rPr lang="en-US" sz="1800" u="sng" dirty="0" smtClean="0"/>
                        <a:t>Venus</a:t>
                      </a:r>
                      <a:endParaRPr lang="en-US" sz="1800" u="sng" dirty="0"/>
                    </a:p>
                  </a:txBody>
                  <a:tcPr/>
                </a:tc>
                <a:tc>
                  <a:txBody>
                    <a:bodyPr/>
                    <a:lstStyle/>
                    <a:p>
                      <a:r>
                        <a:rPr lang="en-US" sz="1800" u="sng" dirty="0" smtClean="0"/>
                        <a:t>Earth</a:t>
                      </a:r>
                      <a:endParaRPr lang="en-US" sz="1800" u="sng" dirty="0"/>
                    </a:p>
                  </a:txBody>
                  <a:tcPr/>
                </a:tc>
                <a:tc>
                  <a:txBody>
                    <a:bodyPr/>
                    <a:lstStyle/>
                    <a:p>
                      <a:r>
                        <a:rPr lang="en-US" sz="1800" u="sng" dirty="0" smtClean="0"/>
                        <a:t>Mars</a:t>
                      </a:r>
                      <a:endParaRPr lang="en-US" sz="1800" u="sng" dirty="0"/>
                    </a:p>
                  </a:txBody>
                  <a:tcPr/>
                </a:tc>
                <a:tc>
                  <a:txBody>
                    <a:bodyPr/>
                    <a:lstStyle/>
                    <a:p>
                      <a:r>
                        <a:rPr lang="en-US" sz="1800" u="sng" dirty="0" smtClean="0"/>
                        <a:t>Jupiter</a:t>
                      </a:r>
                      <a:endParaRPr lang="en-US" sz="1800" u="sng" dirty="0"/>
                    </a:p>
                  </a:txBody>
                  <a:tcPr/>
                </a:tc>
                <a:tc>
                  <a:txBody>
                    <a:bodyPr/>
                    <a:lstStyle/>
                    <a:p>
                      <a:r>
                        <a:rPr lang="en-US" sz="1800" u="sng" dirty="0" smtClean="0"/>
                        <a:t>Saturn</a:t>
                      </a:r>
                      <a:endParaRPr lang="en-US" sz="1800" u="sng" dirty="0"/>
                    </a:p>
                  </a:txBody>
                  <a:tcPr/>
                </a:tc>
                <a:tc>
                  <a:txBody>
                    <a:bodyPr/>
                    <a:lstStyle/>
                    <a:p>
                      <a:r>
                        <a:rPr lang="en-US" sz="1800" u="sng" dirty="0" smtClean="0"/>
                        <a:t>Uranus</a:t>
                      </a:r>
                      <a:endParaRPr lang="en-US" sz="1800" u="sng" dirty="0"/>
                    </a:p>
                  </a:txBody>
                  <a:tcPr/>
                </a:tc>
                <a:tc>
                  <a:txBody>
                    <a:bodyPr/>
                    <a:lstStyle/>
                    <a:p>
                      <a:r>
                        <a:rPr lang="en-US" sz="1600" u="sng" dirty="0" smtClean="0"/>
                        <a:t>Neptune</a:t>
                      </a:r>
                      <a:endParaRPr lang="en-US" sz="1600" u="sng" dirty="0"/>
                    </a:p>
                  </a:txBody>
                  <a:tcPr/>
                </a:tc>
                <a:extLst>
                  <a:ext uri="{0D108BD9-81ED-4DB2-BD59-A6C34878D82A}">
                    <a16:rowId xmlns:a16="http://schemas.microsoft.com/office/drawing/2014/main" val="10000"/>
                  </a:ext>
                </a:extLst>
              </a:tr>
              <a:tr h="545432">
                <a:tc>
                  <a:txBody>
                    <a:bodyPr/>
                    <a:lstStyle/>
                    <a:p>
                      <a:r>
                        <a:rPr lang="en-US" sz="1400" b="1" dirty="0" smtClean="0"/>
                        <a:t>Mass</a:t>
                      </a:r>
                    </a:p>
                    <a:p>
                      <a:r>
                        <a:rPr lang="en-US" sz="1400" b="1" dirty="0" smtClean="0"/>
                        <a:t>(10</a:t>
                      </a:r>
                      <a:r>
                        <a:rPr lang="en-US" sz="1400" b="1" baseline="30000" dirty="0" smtClean="0"/>
                        <a:t>24</a:t>
                      </a:r>
                      <a:r>
                        <a:rPr lang="en-US" sz="1400" b="1" dirty="0" smtClean="0"/>
                        <a:t>kg)</a:t>
                      </a:r>
                      <a:endParaRPr lang="en-US" sz="1400" b="1" dirty="0"/>
                    </a:p>
                  </a:txBody>
                  <a:tcPr/>
                </a:tc>
                <a:tc>
                  <a:txBody>
                    <a:bodyPr/>
                    <a:lstStyle/>
                    <a:p>
                      <a:pPr algn="ctr"/>
                      <a:r>
                        <a:rPr lang="en-US" sz="1800" b="1" dirty="0" smtClean="0">
                          <a:latin typeface="Arial" pitchFamily="34" charset="0"/>
                          <a:cs typeface="Arial" pitchFamily="34" charset="0"/>
                        </a:rPr>
                        <a:t>0.330</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4.87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5.97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0.642</a:t>
                      </a:r>
                      <a:endParaRPr lang="en-US" sz="1800" b="1" dirty="0">
                        <a:latin typeface="Arial" pitchFamily="34" charset="0"/>
                        <a:cs typeface="Arial" pitchFamily="34" charset="0"/>
                      </a:endParaRPr>
                    </a:p>
                  </a:txBody>
                  <a:tcPr/>
                </a:tc>
                <a:tc>
                  <a:txBody>
                    <a:bodyPr/>
                    <a:lstStyle/>
                    <a:p>
                      <a:pPr algn="ctr"/>
                      <a:r>
                        <a:rPr kumimoji="0" lang="en-US" sz="1800" b="1" i="0" kern="1200" dirty="0" smtClean="0">
                          <a:solidFill>
                            <a:schemeClr val="dk1"/>
                          </a:solidFill>
                          <a:latin typeface="Arial" pitchFamily="34" charset="0"/>
                          <a:ea typeface="+mn-ea"/>
                          <a:cs typeface="Arial" pitchFamily="34" charset="0"/>
                        </a:rPr>
                        <a:t>1899</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568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86.8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102</a:t>
                      </a:r>
                      <a:endParaRPr lang="en-US" sz="1800" b="1" dirty="0">
                        <a:latin typeface="Arial" pitchFamily="34" charset="0"/>
                        <a:cs typeface="Arial" pitchFamily="34" charset="0"/>
                      </a:endParaRPr>
                    </a:p>
                  </a:txBody>
                  <a:tcPr/>
                </a:tc>
                <a:extLst>
                  <a:ext uri="{0D108BD9-81ED-4DB2-BD59-A6C34878D82A}">
                    <a16:rowId xmlns:a16="http://schemas.microsoft.com/office/drawing/2014/main" val="10001"/>
                  </a:ext>
                </a:extLst>
              </a:tr>
              <a:tr h="545432">
                <a:tc>
                  <a:txBody>
                    <a:bodyPr/>
                    <a:lstStyle/>
                    <a:p>
                      <a:r>
                        <a:rPr lang="en-US" sz="1400" b="1" dirty="0" smtClean="0"/>
                        <a:t>Gravity</a:t>
                      </a:r>
                    </a:p>
                    <a:p>
                      <a:r>
                        <a:rPr lang="en-US" sz="1400" b="1" dirty="0" smtClean="0"/>
                        <a:t>(m/s</a:t>
                      </a:r>
                      <a:r>
                        <a:rPr lang="en-US" sz="1400" b="1" baseline="30000" dirty="0" smtClean="0"/>
                        <a:t>2</a:t>
                      </a:r>
                      <a:r>
                        <a:rPr lang="en-US" sz="1400" b="1" dirty="0" smtClean="0"/>
                        <a:t>)</a:t>
                      </a:r>
                      <a:endParaRPr lang="en-US" sz="1400" b="1" dirty="0"/>
                    </a:p>
                  </a:txBody>
                  <a:tcPr/>
                </a:tc>
                <a:tc>
                  <a:txBody>
                    <a:bodyPr/>
                    <a:lstStyle/>
                    <a:p>
                      <a:pPr algn="ctr"/>
                      <a:r>
                        <a:rPr lang="en-US" sz="1800" b="1" dirty="0" smtClean="0">
                          <a:latin typeface="Arial" pitchFamily="34" charset="0"/>
                          <a:cs typeface="Arial" pitchFamily="34" charset="0"/>
                        </a:rPr>
                        <a:t>3.7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8.9</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9.8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3.7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23.1</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9.0</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11.0</a:t>
                      </a:r>
                      <a:endParaRPr lang="en-US" sz="1800" b="1" dirty="0">
                        <a:latin typeface="Arial" pitchFamily="34" charset="0"/>
                        <a:cs typeface="Arial" pitchFamily="34" charset="0"/>
                      </a:endParaRPr>
                    </a:p>
                  </a:txBody>
                  <a:tcPr/>
                </a:tc>
                <a:extLst>
                  <a:ext uri="{0D108BD9-81ED-4DB2-BD59-A6C34878D82A}">
                    <a16:rowId xmlns:a16="http://schemas.microsoft.com/office/drawing/2014/main" val="10002"/>
                  </a:ext>
                </a:extLst>
              </a:tr>
              <a:tr h="545432">
                <a:tc>
                  <a:txBody>
                    <a:bodyPr/>
                    <a:lstStyle/>
                    <a:p>
                      <a:r>
                        <a:rPr lang="en-US" sz="1400" b="1" dirty="0" smtClean="0"/>
                        <a:t>Relative </a:t>
                      </a:r>
                    </a:p>
                    <a:p>
                      <a:r>
                        <a:rPr lang="en-US" sz="1400" b="1" dirty="0" smtClean="0"/>
                        <a:t>Surface</a:t>
                      </a:r>
                    </a:p>
                    <a:p>
                      <a:r>
                        <a:rPr lang="en-US" sz="1400" b="1" dirty="0" smtClean="0"/>
                        <a:t>gravitation</a:t>
                      </a:r>
                      <a:endParaRPr lang="en-US" sz="1400" b="1" dirty="0"/>
                    </a:p>
                  </a:txBody>
                  <a:tcPr/>
                </a:tc>
                <a:tc>
                  <a:txBody>
                    <a:bodyPr/>
                    <a:lstStyle/>
                    <a:p>
                      <a:pPr algn="ctr"/>
                      <a:r>
                        <a:rPr lang="en-US" sz="1800" b="1" dirty="0" smtClean="0">
                          <a:latin typeface="Arial" pitchFamily="34" charset="0"/>
                          <a:cs typeface="Arial" pitchFamily="34" charset="0"/>
                        </a:rPr>
                        <a:t>0.38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0.91</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1.00</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0.38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2.36</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1.06</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.89</a:t>
                      </a:r>
                      <a:endParaRPr lang="en-US" sz="18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1.13</a:t>
                      </a:r>
                    </a:p>
                    <a:p>
                      <a:pPr algn="ctr"/>
                      <a:endParaRPr lang="en-US" sz="1800" b="1"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28600" y="4191000"/>
            <a:ext cx="8610600" cy="1292662"/>
          </a:xfrm>
          <a:prstGeom prst="rect">
            <a:avLst/>
          </a:prstGeom>
          <a:noFill/>
        </p:spPr>
        <p:txBody>
          <a:bodyPr wrap="square" rtlCol="0">
            <a:spAutoFit/>
          </a:bodyPr>
          <a:lstStyle/>
          <a:p>
            <a:pPr>
              <a:buFont typeface="Arial" pitchFamily="34" charset="0"/>
              <a:buChar char="•"/>
            </a:pPr>
            <a:r>
              <a:rPr lang="en-US" sz="2600" dirty="0"/>
              <a:t>Copy the relative Surface gravitation down in the blank row</a:t>
            </a:r>
          </a:p>
          <a:p>
            <a:pPr lvl="1">
              <a:buFont typeface="Arial" pitchFamily="34" charset="0"/>
              <a:buChar char="•"/>
            </a:pPr>
            <a:r>
              <a:rPr lang="en-US" sz="2600" i="1" dirty="0"/>
              <a:t>This is what you would multiply a weight by to determine what it would weigh on each planet.  </a:t>
            </a:r>
          </a:p>
        </p:txBody>
      </p:sp>
    </p:spTree>
    <p:custDataLst>
      <p:tags r:id="rId1"/>
    </p:custDataLst>
    <p:extLst>
      <p:ext uri="{BB962C8B-B14F-4D97-AF65-F5344CB8AC3E}">
        <p14:creationId xmlns:p14="http://schemas.microsoft.com/office/powerpoint/2010/main" val="73170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and Gravity</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699400394"/>
              </p:ext>
            </p:extLst>
          </p:nvPr>
        </p:nvGraphicFramePr>
        <p:xfrm>
          <a:off x="76200" y="1600200"/>
          <a:ext cx="8991603" cy="2682240"/>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049021">
                  <a:extLst>
                    <a:ext uri="{9D8B030D-6E8A-4147-A177-3AD203B41FA5}">
                      <a16:colId xmlns:a16="http://schemas.microsoft.com/office/drawing/2014/main" val="20001"/>
                    </a:ext>
                  </a:extLst>
                </a:gridCol>
                <a:gridCol w="899160">
                  <a:extLst>
                    <a:ext uri="{9D8B030D-6E8A-4147-A177-3AD203B41FA5}">
                      <a16:colId xmlns:a16="http://schemas.microsoft.com/office/drawing/2014/main" val="20002"/>
                    </a:ext>
                  </a:extLst>
                </a:gridCol>
                <a:gridCol w="924137">
                  <a:extLst>
                    <a:ext uri="{9D8B030D-6E8A-4147-A177-3AD203B41FA5}">
                      <a16:colId xmlns:a16="http://schemas.microsoft.com/office/drawing/2014/main" val="20003"/>
                    </a:ext>
                  </a:extLst>
                </a:gridCol>
                <a:gridCol w="999067">
                  <a:extLst>
                    <a:ext uri="{9D8B030D-6E8A-4147-A177-3AD203B41FA5}">
                      <a16:colId xmlns:a16="http://schemas.microsoft.com/office/drawing/2014/main" val="20004"/>
                    </a:ext>
                  </a:extLst>
                </a:gridCol>
                <a:gridCol w="999067">
                  <a:extLst>
                    <a:ext uri="{9D8B030D-6E8A-4147-A177-3AD203B41FA5}">
                      <a16:colId xmlns:a16="http://schemas.microsoft.com/office/drawing/2014/main" val="20005"/>
                    </a:ext>
                  </a:extLst>
                </a:gridCol>
                <a:gridCol w="999067">
                  <a:extLst>
                    <a:ext uri="{9D8B030D-6E8A-4147-A177-3AD203B41FA5}">
                      <a16:colId xmlns:a16="http://schemas.microsoft.com/office/drawing/2014/main" val="20006"/>
                    </a:ext>
                  </a:extLst>
                </a:gridCol>
                <a:gridCol w="999067">
                  <a:extLst>
                    <a:ext uri="{9D8B030D-6E8A-4147-A177-3AD203B41FA5}">
                      <a16:colId xmlns:a16="http://schemas.microsoft.com/office/drawing/2014/main" val="20007"/>
                    </a:ext>
                  </a:extLst>
                </a:gridCol>
                <a:gridCol w="999067">
                  <a:extLst>
                    <a:ext uri="{9D8B030D-6E8A-4147-A177-3AD203B41FA5}">
                      <a16:colId xmlns:a16="http://schemas.microsoft.com/office/drawing/2014/main" val="20008"/>
                    </a:ext>
                  </a:extLst>
                </a:gridCol>
              </a:tblGrid>
              <a:tr h="673768">
                <a:tc>
                  <a:txBody>
                    <a:bodyPr/>
                    <a:lstStyle/>
                    <a:p>
                      <a:endParaRPr lang="en-US" dirty="0"/>
                    </a:p>
                  </a:txBody>
                  <a:tcPr/>
                </a:tc>
                <a:tc>
                  <a:txBody>
                    <a:bodyPr/>
                    <a:lstStyle/>
                    <a:p>
                      <a:r>
                        <a:rPr lang="en-US" sz="1800" u="sng" dirty="0" smtClean="0"/>
                        <a:t>Mercury</a:t>
                      </a:r>
                      <a:endParaRPr lang="en-US" sz="1800" u="sng" dirty="0"/>
                    </a:p>
                  </a:txBody>
                  <a:tcPr/>
                </a:tc>
                <a:tc>
                  <a:txBody>
                    <a:bodyPr/>
                    <a:lstStyle/>
                    <a:p>
                      <a:r>
                        <a:rPr lang="en-US" sz="1800" u="sng" dirty="0" smtClean="0"/>
                        <a:t>Venus</a:t>
                      </a:r>
                      <a:endParaRPr lang="en-US" sz="1800" u="sng" dirty="0"/>
                    </a:p>
                  </a:txBody>
                  <a:tcPr/>
                </a:tc>
                <a:tc>
                  <a:txBody>
                    <a:bodyPr/>
                    <a:lstStyle/>
                    <a:p>
                      <a:r>
                        <a:rPr lang="en-US" sz="1800" u="sng" dirty="0" smtClean="0"/>
                        <a:t>Earth</a:t>
                      </a:r>
                      <a:endParaRPr lang="en-US" sz="1800" u="sng" dirty="0"/>
                    </a:p>
                  </a:txBody>
                  <a:tcPr/>
                </a:tc>
                <a:tc>
                  <a:txBody>
                    <a:bodyPr/>
                    <a:lstStyle/>
                    <a:p>
                      <a:r>
                        <a:rPr lang="en-US" sz="1800" u="sng" dirty="0" smtClean="0"/>
                        <a:t>Mars</a:t>
                      </a:r>
                      <a:endParaRPr lang="en-US" sz="1800" u="sng" dirty="0"/>
                    </a:p>
                  </a:txBody>
                  <a:tcPr/>
                </a:tc>
                <a:tc>
                  <a:txBody>
                    <a:bodyPr/>
                    <a:lstStyle/>
                    <a:p>
                      <a:r>
                        <a:rPr lang="en-US" sz="1800" u="sng" dirty="0" smtClean="0"/>
                        <a:t>Jupiter</a:t>
                      </a:r>
                      <a:endParaRPr lang="en-US" sz="1800" u="sng" dirty="0"/>
                    </a:p>
                  </a:txBody>
                  <a:tcPr/>
                </a:tc>
                <a:tc>
                  <a:txBody>
                    <a:bodyPr/>
                    <a:lstStyle/>
                    <a:p>
                      <a:r>
                        <a:rPr lang="en-US" sz="1800" u="sng" dirty="0" smtClean="0"/>
                        <a:t>Saturn</a:t>
                      </a:r>
                      <a:endParaRPr lang="en-US" sz="1800" u="sng" dirty="0"/>
                    </a:p>
                  </a:txBody>
                  <a:tcPr/>
                </a:tc>
                <a:tc>
                  <a:txBody>
                    <a:bodyPr/>
                    <a:lstStyle/>
                    <a:p>
                      <a:r>
                        <a:rPr lang="en-US" sz="1800" u="sng" dirty="0" smtClean="0"/>
                        <a:t>Uranus</a:t>
                      </a:r>
                      <a:endParaRPr lang="en-US" sz="1800" u="sng" dirty="0"/>
                    </a:p>
                  </a:txBody>
                  <a:tcPr/>
                </a:tc>
                <a:tc>
                  <a:txBody>
                    <a:bodyPr/>
                    <a:lstStyle/>
                    <a:p>
                      <a:r>
                        <a:rPr lang="en-US" sz="1600" u="sng" dirty="0" smtClean="0"/>
                        <a:t>Neptune</a:t>
                      </a:r>
                      <a:endParaRPr lang="en-US" sz="1600" u="sng" dirty="0"/>
                    </a:p>
                  </a:txBody>
                  <a:tcPr/>
                </a:tc>
                <a:extLst>
                  <a:ext uri="{0D108BD9-81ED-4DB2-BD59-A6C34878D82A}">
                    <a16:rowId xmlns:a16="http://schemas.microsoft.com/office/drawing/2014/main" val="10000"/>
                  </a:ext>
                </a:extLst>
              </a:tr>
              <a:tr h="545432">
                <a:tc>
                  <a:txBody>
                    <a:bodyPr/>
                    <a:lstStyle/>
                    <a:p>
                      <a:r>
                        <a:rPr lang="en-US" sz="1400" b="1" dirty="0" smtClean="0"/>
                        <a:t>Mass</a:t>
                      </a:r>
                    </a:p>
                    <a:p>
                      <a:r>
                        <a:rPr lang="en-US" sz="1400" b="1" dirty="0" smtClean="0"/>
                        <a:t>(Earth</a:t>
                      </a:r>
                      <a:r>
                        <a:rPr lang="en-US" sz="1400" b="1" baseline="0" dirty="0" smtClean="0"/>
                        <a:t> Masses</a:t>
                      </a:r>
                      <a:r>
                        <a:rPr lang="en-US" sz="1400" b="1" dirty="0" smtClean="0"/>
                        <a:t>)</a:t>
                      </a:r>
                      <a:endParaRPr lang="en-US" sz="1400" b="1" dirty="0"/>
                    </a:p>
                  </a:txBody>
                  <a:tcPr/>
                </a:tc>
                <a:tc>
                  <a:txBody>
                    <a:bodyPr/>
                    <a:lstStyle/>
                    <a:p>
                      <a:pPr algn="ctr"/>
                      <a:r>
                        <a:rPr lang="en-US" sz="1800" b="1" dirty="0" smtClean="0">
                          <a:latin typeface="Arial" pitchFamily="34" charset="0"/>
                          <a:cs typeface="Arial" pitchFamily="34" charset="0"/>
                        </a:rPr>
                        <a:t>.0553</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.815</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.107</a:t>
                      </a:r>
                      <a:endParaRPr lang="en-US" sz="1800" b="1" dirty="0">
                        <a:latin typeface="Arial" pitchFamily="34" charset="0"/>
                        <a:cs typeface="Arial" pitchFamily="34" charset="0"/>
                      </a:endParaRPr>
                    </a:p>
                  </a:txBody>
                  <a:tcPr/>
                </a:tc>
                <a:tc>
                  <a:txBody>
                    <a:bodyPr/>
                    <a:lstStyle/>
                    <a:p>
                      <a:pPr algn="ctr"/>
                      <a:r>
                        <a:rPr kumimoji="0" lang="en-US" sz="1800" b="1" i="0" kern="1200" dirty="0" smtClean="0">
                          <a:solidFill>
                            <a:schemeClr val="dk1"/>
                          </a:solidFill>
                          <a:latin typeface="Arial" pitchFamily="34" charset="0"/>
                          <a:ea typeface="+mn-ea"/>
                          <a:cs typeface="Arial" pitchFamily="34" charset="0"/>
                        </a:rPr>
                        <a:t>317.8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95.2</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14.5</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17.1</a:t>
                      </a:r>
                      <a:endParaRPr lang="en-US" sz="1800" b="1" dirty="0">
                        <a:latin typeface="Arial" pitchFamily="34" charset="0"/>
                        <a:cs typeface="Arial" pitchFamily="34" charset="0"/>
                      </a:endParaRPr>
                    </a:p>
                  </a:txBody>
                  <a:tcPr/>
                </a:tc>
                <a:extLst>
                  <a:ext uri="{0D108BD9-81ED-4DB2-BD59-A6C34878D82A}">
                    <a16:rowId xmlns:a16="http://schemas.microsoft.com/office/drawing/2014/main" val="10001"/>
                  </a:ext>
                </a:extLst>
              </a:tr>
              <a:tr h="545432">
                <a:tc>
                  <a:txBody>
                    <a:bodyPr/>
                    <a:lstStyle/>
                    <a:p>
                      <a:r>
                        <a:rPr lang="en-US" sz="1400" b="1" dirty="0" smtClean="0"/>
                        <a:t>Gravity</a:t>
                      </a:r>
                    </a:p>
                    <a:p>
                      <a:r>
                        <a:rPr lang="en-US" sz="1400" b="1" dirty="0" smtClean="0"/>
                        <a:t>(m/s</a:t>
                      </a:r>
                      <a:r>
                        <a:rPr lang="en-US" sz="1400" b="1" baseline="30000" dirty="0" smtClean="0"/>
                        <a:t>2</a:t>
                      </a:r>
                      <a:r>
                        <a:rPr lang="en-US" sz="1400" b="1" dirty="0" smtClean="0"/>
                        <a:t>)</a:t>
                      </a:r>
                      <a:endParaRPr lang="en-US" sz="1400" b="1" dirty="0"/>
                    </a:p>
                  </a:txBody>
                  <a:tcPr/>
                </a:tc>
                <a:tc>
                  <a:txBody>
                    <a:bodyPr/>
                    <a:lstStyle/>
                    <a:p>
                      <a:pPr algn="ctr"/>
                      <a:r>
                        <a:rPr lang="en-US" sz="1800" b="1" dirty="0" smtClean="0">
                          <a:latin typeface="Arial" pitchFamily="34" charset="0"/>
                          <a:cs typeface="Arial" pitchFamily="34" charset="0"/>
                        </a:rPr>
                        <a:t>3.7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8.9</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9.8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3.7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23.1</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9.0</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11.0</a:t>
                      </a:r>
                      <a:endParaRPr lang="en-US" sz="1800" b="1" dirty="0">
                        <a:latin typeface="Arial" pitchFamily="34" charset="0"/>
                        <a:cs typeface="Arial" pitchFamily="34" charset="0"/>
                      </a:endParaRPr>
                    </a:p>
                  </a:txBody>
                  <a:tcPr/>
                </a:tc>
                <a:extLst>
                  <a:ext uri="{0D108BD9-81ED-4DB2-BD59-A6C34878D82A}">
                    <a16:rowId xmlns:a16="http://schemas.microsoft.com/office/drawing/2014/main" val="10002"/>
                  </a:ext>
                </a:extLst>
              </a:tr>
              <a:tr h="545432">
                <a:tc>
                  <a:txBody>
                    <a:bodyPr/>
                    <a:lstStyle/>
                    <a:p>
                      <a:r>
                        <a:rPr lang="en-US" sz="1400" b="1" dirty="0" smtClean="0"/>
                        <a:t>Relative </a:t>
                      </a:r>
                    </a:p>
                    <a:p>
                      <a:r>
                        <a:rPr lang="en-US" sz="1400" b="1" dirty="0" smtClean="0"/>
                        <a:t>Surface</a:t>
                      </a:r>
                    </a:p>
                    <a:p>
                      <a:r>
                        <a:rPr lang="en-US" sz="1400" b="1" dirty="0" smtClean="0"/>
                        <a:t>gravitation</a:t>
                      </a:r>
                      <a:endParaRPr lang="en-US" sz="1400" b="1" dirty="0"/>
                    </a:p>
                  </a:txBody>
                  <a:tcPr/>
                </a:tc>
                <a:tc>
                  <a:txBody>
                    <a:bodyPr/>
                    <a:lstStyle/>
                    <a:p>
                      <a:pPr algn="ctr"/>
                      <a:r>
                        <a:rPr lang="en-US" sz="1800" b="1" dirty="0" smtClean="0">
                          <a:latin typeface="Arial" pitchFamily="34" charset="0"/>
                          <a:cs typeface="Arial" pitchFamily="34" charset="0"/>
                        </a:rPr>
                        <a:t>0.378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0.907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1.00</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0.377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2.364</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0.95</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0.81</a:t>
                      </a:r>
                      <a:endParaRPr lang="en-US" sz="18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1.2</a:t>
                      </a:r>
                    </a:p>
                    <a:p>
                      <a:pPr algn="ctr"/>
                      <a:endParaRPr lang="en-US" sz="1800" b="1"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66700" y="4724400"/>
            <a:ext cx="8610600" cy="1292662"/>
          </a:xfrm>
          <a:prstGeom prst="rect">
            <a:avLst/>
          </a:prstGeom>
          <a:noFill/>
        </p:spPr>
        <p:txBody>
          <a:bodyPr wrap="square" rtlCol="0">
            <a:spAutoFit/>
          </a:bodyPr>
          <a:lstStyle/>
          <a:p>
            <a:pPr>
              <a:buFont typeface="Arial" pitchFamily="34" charset="0"/>
              <a:buChar char="•"/>
            </a:pPr>
            <a:r>
              <a:rPr lang="en-US" sz="2600" dirty="0"/>
              <a:t>Copy the relative Surface gravitation down in the blank row</a:t>
            </a:r>
          </a:p>
          <a:p>
            <a:pPr lvl="1">
              <a:buFont typeface="Arial" pitchFamily="34" charset="0"/>
              <a:buChar char="•"/>
            </a:pPr>
            <a:r>
              <a:rPr lang="en-US" sz="2600" i="1" dirty="0"/>
              <a:t>This is what you would multiply a weight by to determine what it would weigh on each planet.  </a:t>
            </a:r>
          </a:p>
        </p:txBody>
      </p:sp>
    </p:spTree>
    <p:custDataLst>
      <p:tags r:id="rId1"/>
    </p:custDataLst>
    <p:extLst>
      <p:ext uri="{BB962C8B-B14F-4D97-AF65-F5344CB8AC3E}">
        <p14:creationId xmlns:p14="http://schemas.microsoft.com/office/powerpoint/2010/main" val="119544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0200" y="1828800"/>
            <a:ext cx="3733800" cy="3733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676400"/>
            <a:ext cx="5177774" cy="4267200"/>
          </a:xfrm>
          <a:prstGeom prst="rect">
            <a:avLst/>
          </a:prstGeom>
        </p:spPr>
      </p:pic>
    </p:spTree>
    <p:custDataLst>
      <p:tags r:id="rId1"/>
    </p:custDataLst>
    <p:extLst>
      <p:ext uri="{BB962C8B-B14F-4D97-AF65-F5344CB8AC3E}">
        <p14:creationId xmlns:p14="http://schemas.microsoft.com/office/powerpoint/2010/main" val="2198548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9144000" cy="1252728"/>
          </a:xfrm>
        </p:spPr>
        <p:txBody>
          <a:bodyPr>
            <a:normAutofit fontScale="90000"/>
          </a:bodyPr>
          <a:lstStyle/>
          <a:p>
            <a:r>
              <a:rPr lang="en-US" dirty="0" smtClean="0"/>
              <a:t>What objects feel Gravitational Force?</a:t>
            </a:r>
            <a:br>
              <a:rPr lang="en-US" dirty="0" smtClean="0"/>
            </a:br>
            <a:r>
              <a:rPr lang="en-US" dirty="0" smtClean="0"/>
              <a:t>Write the numbers down in your journal</a:t>
            </a:r>
            <a:endParaRPr lang="en-US" dirty="0"/>
          </a:p>
        </p:txBody>
      </p:sp>
      <p:sp>
        <p:nvSpPr>
          <p:cNvPr id="3" name="Content Placeholder 2"/>
          <p:cNvSpPr>
            <a:spLocks noGrp="1"/>
          </p:cNvSpPr>
          <p:nvPr>
            <p:ph idx="1"/>
          </p:nvPr>
        </p:nvSpPr>
        <p:spPr>
          <a:xfrm>
            <a:off x="-152400" y="1748317"/>
            <a:ext cx="4953000" cy="4625609"/>
          </a:xfrm>
        </p:spPr>
        <p:txBody>
          <a:bodyPr>
            <a:normAutofit/>
          </a:bodyPr>
          <a:lstStyle/>
          <a:p>
            <a:pPr marL="633222" indent="-514350">
              <a:buClr>
                <a:srgbClr val="C00000"/>
              </a:buClr>
              <a:buFont typeface="+mj-lt"/>
              <a:buAutoNum type="arabicPeriod"/>
            </a:pPr>
            <a:r>
              <a:rPr lang="en-US" dirty="0" smtClean="0"/>
              <a:t>Ball thrown in the air</a:t>
            </a:r>
          </a:p>
          <a:p>
            <a:pPr marL="633222" indent="-514350">
              <a:buClr>
                <a:srgbClr val="C00000"/>
              </a:buClr>
              <a:buFont typeface="+mj-lt"/>
              <a:buAutoNum type="arabicPeriod"/>
            </a:pPr>
            <a:r>
              <a:rPr lang="en-US" dirty="0" smtClean="0"/>
              <a:t>Rock falling off a cliff</a:t>
            </a:r>
          </a:p>
          <a:p>
            <a:pPr marL="633222" indent="-514350">
              <a:buClr>
                <a:srgbClr val="C00000"/>
              </a:buClr>
              <a:buFont typeface="+mj-lt"/>
              <a:buAutoNum type="arabicPeriod"/>
            </a:pPr>
            <a:r>
              <a:rPr lang="en-US" dirty="0" smtClean="0"/>
              <a:t>Rock resting on the ground</a:t>
            </a:r>
          </a:p>
          <a:p>
            <a:pPr marL="633222" indent="-514350">
              <a:buClr>
                <a:srgbClr val="C00000"/>
              </a:buClr>
              <a:buFont typeface="+mj-lt"/>
              <a:buAutoNum type="arabicPeriod"/>
            </a:pPr>
            <a:r>
              <a:rPr lang="en-US" dirty="0" smtClean="0"/>
              <a:t>Flying bird</a:t>
            </a:r>
          </a:p>
          <a:p>
            <a:pPr marL="633222" indent="-514350">
              <a:buClr>
                <a:srgbClr val="C00000"/>
              </a:buClr>
              <a:buFont typeface="+mj-lt"/>
              <a:buAutoNum type="arabicPeriod"/>
            </a:pPr>
            <a:r>
              <a:rPr lang="en-US" dirty="0" smtClean="0"/>
              <a:t>Bird perched on branch</a:t>
            </a:r>
          </a:p>
          <a:p>
            <a:pPr marL="633222" indent="-514350">
              <a:buClr>
                <a:srgbClr val="C00000"/>
              </a:buClr>
              <a:buFont typeface="+mj-lt"/>
              <a:buAutoNum type="arabicPeriod"/>
            </a:pPr>
            <a:r>
              <a:rPr lang="en-US" dirty="0" smtClean="0"/>
              <a:t>Astronaut on the moon</a:t>
            </a:r>
          </a:p>
          <a:p>
            <a:pPr marL="633222" indent="-514350">
              <a:buClr>
                <a:srgbClr val="C00000"/>
              </a:buClr>
              <a:buFont typeface="+mj-lt"/>
              <a:buAutoNum type="arabicPeriod"/>
            </a:pPr>
            <a:r>
              <a:rPr lang="en-US" dirty="0" smtClean="0"/>
              <a:t>Astronaut in orbit</a:t>
            </a:r>
          </a:p>
          <a:p>
            <a:pPr marL="633222" indent="-514350">
              <a:buClr>
                <a:srgbClr val="C00000"/>
              </a:buClr>
              <a:buFont typeface="+mj-lt"/>
              <a:buAutoNum type="arabicPeriod"/>
            </a:pPr>
            <a:r>
              <a:rPr lang="en-US" dirty="0" smtClean="0"/>
              <a:t>Star</a:t>
            </a:r>
          </a:p>
        </p:txBody>
      </p:sp>
      <p:sp>
        <p:nvSpPr>
          <p:cNvPr id="4" name="Content Placeholder 2"/>
          <p:cNvSpPr txBox="1">
            <a:spLocks/>
          </p:cNvSpPr>
          <p:nvPr/>
        </p:nvSpPr>
        <p:spPr>
          <a:xfrm>
            <a:off x="4343400" y="1739753"/>
            <a:ext cx="49530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33222" indent="-514350">
              <a:buClr>
                <a:srgbClr val="FF0000"/>
              </a:buClr>
              <a:buFont typeface="+mj-lt"/>
              <a:buAutoNum type="arabicPeriod" startAt="9"/>
            </a:pPr>
            <a:r>
              <a:rPr lang="en-US" dirty="0"/>
              <a:t>Fish swimming in water</a:t>
            </a:r>
          </a:p>
          <a:p>
            <a:pPr marL="633222" indent="-514350">
              <a:buClr>
                <a:srgbClr val="FF0000"/>
              </a:buClr>
              <a:buFont typeface="+mj-lt"/>
              <a:buAutoNum type="arabicPeriod" startAt="9"/>
            </a:pPr>
            <a:r>
              <a:rPr lang="en-US" dirty="0"/>
              <a:t>Person floating in water</a:t>
            </a:r>
          </a:p>
          <a:p>
            <a:pPr marL="633222" indent="-514350">
              <a:buClr>
                <a:srgbClr val="FF0000"/>
              </a:buClr>
              <a:buFont typeface="+mj-lt"/>
              <a:buAutoNum type="arabicPeriod" startAt="9"/>
            </a:pPr>
            <a:r>
              <a:rPr lang="en-US" dirty="0" smtClean="0"/>
              <a:t>Stone sinking in water</a:t>
            </a:r>
          </a:p>
          <a:p>
            <a:pPr marL="633222" indent="-514350">
              <a:buClr>
                <a:srgbClr val="FF0000"/>
              </a:buClr>
              <a:buFont typeface="+mj-lt"/>
              <a:buAutoNum type="arabicPeriod" startAt="9"/>
            </a:pPr>
            <a:r>
              <a:rPr lang="en-US" dirty="0" smtClean="0"/>
              <a:t>Speck of dust</a:t>
            </a:r>
          </a:p>
          <a:p>
            <a:pPr marL="633222" indent="-514350">
              <a:buClr>
                <a:srgbClr val="FF0000"/>
              </a:buClr>
              <a:buFont typeface="+mj-lt"/>
              <a:buAutoNum type="arabicPeriod" startAt="9"/>
            </a:pPr>
            <a:r>
              <a:rPr lang="en-US" dirty="0" smtClean="0"/>
              <a:t>Speeding car</a:t>
            </a:r>
          </a:p>
          <a:p>
            <a:pPr marL="633222" indent="-514350">
              <a:buClr>
                <a:srgbClr val="FF0000"/>
              </a:buClr>
              <a:buFont typeface="+mj-lt"/>
              <a:buAutoNum type="arabicPeriod" startAt="9"/>
            </a:pPr>
            <a:r>
              <a:rPr lang="en-US" dirty="0" smtClean="0"/>
              <a:t>Helium balloon</a:t>
            </a:r>
          </a:p>
          <a:p>
            <a:pPr marL="633222" indent="-514350">
              <a:buClr>
                <a:srgbClr val="FF0000"/>
              </a:buClr>
              <a:buFont typeface="+mj-lt"/>
              <a:buAutoNum type="arabicPeriod" startAt="9"/>
            </a:pPr>
            <a:r>
              <a:rPr lang="en-US" dirty="0" smtClean="0"/>
              <a:t>Object buried in ground</a:t>
            </a:r>
          </a:p>
          <a:p>
            <a:pPr marL="633222" indent="-514350">
              <a:buClr>
                <a:srgbClr val="FF0000"/>
              </a:buClr>
              <a:buFont typeface="+mj-lt"/>
              <a:buAutoNum type="arabicPeriod" startAt="9"/>
            </a:pPr>
            <a:r>
              <a:rPr lang="en-US" dirty="0" smtClean="0"/>
              <a:t>Photon of Light</a:t>
            </a:r>
            <a:endParaRPr lang="en-US" dirty="0"/>
          </a:p>
        </p:txBody>
      </p:sp>
    </p:spTree>
    <p:custDataLst>
      <p:tags r:id="rId1"/>
    </p:custDataLst>
    <p:extLst>
      <p:ext uri="{BB962C8B-B14F-4D97-AF65-F5344CB8AC3E}">
        <p14:creationId xmlns:p14="http://schemas.microsoft.com/office/powerpoint/2010/main" val="3330657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a:t>
            </a:r>
            <a:endParaRPr lang="en-US" dirty="0"/>
          </a:p>
        </p:txBody>
      </p:sp>
      <p:sp>
        <p:nvSpPr>
          <p:cNvPr id="3" name="Content Placeholder 2"/>
          <p:cNvSpPr>
            <a:spLocks noGrp="1"/>
          </p:cNvSpPr>
          <p:nvPr>
            <p:ph idx="1"/>
          </p:nvPr>
        </p:nvSpPr>
        <p:spPr>
          <a:xfrm>
            <a:off x="304800" y="1403895"/>
            <a:ext cx="8229600" cy="4625609"/>
          </a:xfrm>
        </p:spPr>
        <p:txBody>
          <a:bodyPr/>
          <a:lstStyle/>
          <a:p>
            <a:r>
              <a:rPr lang="en-US" dirty="0" smtClean="0"/>
              <a:t>Dropping objects to Rolling objects</a:t>
            </a:r>
          </a:p>
          <a:p>
            <a:r>
              <a:rPr lang="en-US" dirty="0" smtClean="0"/>
              <a:t>Start of experimental science </a:t>
            </a:r>
            <a:endParaRPr lang="en-US" dirty="0" smtClean="0">
              <a:hlinkClick r:id=""/>
            </a:endParaRPr>
          </a:p>
          <a:p>
            <a:endParaRPr lang="en-US" dirty="0" smtClean="0"/>
          </a:p>
        </p:txBody>
      </p:sp>
      <p:pic>
        <p:nvPicPr>
          <p:cNvPr id="5" name="ZVfhztmK9zI"/>
          <p:cNvPicPr>
            <a:picLocks noRot="1" noChangeAspect="1"/>
          </p:cNvPicPr>
          <p:nvPr>
            <a:videoFile r:link="rId2"/>
          </p:nvPr>
        </p:nvPicPr>
        <p:blipFill>
          <a:blip r:embed="rId4"/>
          <a:stretch>
            <a:fillRect/>
          </a:stretch>
        </p:blipFill>
        <p:spPr>
          <a:xfrm>
            <a:off x="2286000" y="2971800"/>
            <a:ext cx="4572000" cy="2571750"/>
          </a:xfrm>
          <a:prstGeom prst="rect">
            <a:avLst/>
          </a:prstGeom>
        </p:spPr>
      </p:pic>
      <p:sp>
        <p:nvSpPr>
          <p:cNvPr id="4" name="Rectangle 3"/>
          <p:cNvSpPr/>
          <p:nvPr/>
        </p:nvSpPr>
        <p:spPr>
          <a:xfrm>
            <a:off x="3044177" y="5903149"/>
            <a:ext cx="3055645" cy="369332"/>
          </a:xfrm>
          <a:prstGeom prst="rect">
            <a:avLst/>
          </a:prstGeom>
        </p:spPr>
        <p:txBody>
          <a:bodyPr wrap="none">
            <a:spAutoFit/>
          </a:bodyPr>
          <a:lstStyle/>
          <a:p>
            <a:r>
              <a:rPr lang="en-US" dirty="0"/>
              <a:t>https://youtu.be/ZVfhztmK9zI</a:t>
            </a:r>
          </a:p>
        </p:txBody>
      </p:sp>
    </p:spTree>
    <p:custDataLst>
      <p:tags r:id="rId1"/>
    </p:custDataLst>
    <p:extLst>
      <p:ext uri="{BB962C8B-B14F-4D97-AF65-F5344CB8AC3E}">
        <p14:creationId xmlns:p14="http://schemas.microsoft.com/office/powerpoint/2010/main" val="233505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https://www.youtube.com/watch?v=72FrZz_zJFU</a:t>
            </a:r>
          </a:p>
        </p:txBody>
      </p:sp>
      <p:pic>
        <p:nvPicPr>
          <p:cNvPr id="5" name="72FrZz_zJFU"/>
          <p:cNvPicPr>
            <a:picLocks noGrp="1" noRot="1" noChangeAspect="1"/>
          </p:cNvPicPr>
          <p:nvPr>
            <p:ph idx="1"/>
            <a:videoFile r:link="rId1"/>
          </p:nvPr>
        </p:nvPicPr>
        <p:blipFill>
          <a:blip r:embed="rId3"/>
          <a:stretch>
            <a:fillRect/>
          </a:stretch>
        </p:blipFill>
        <p:spPr>
          <a:xfrm>
            <a:off x="685800" y="1905000"/>
            <a:ext cx="7772400" cy="4371975"/>
          </a:xfrm>
          <a:prstGeom prst="rect">
            <a:avLst/>
          </a:prstGeom>
        </p:spPr>
      </p:pic>
    </p:spTree>
    <p:extLst>
      <p:ext uri="{BB962C8B-B14F-4D97-AF65-F5344CB8AC3E}">
        <p14:creationId xmlns:p14="http://schemas.microsoft.com/office/powerpoint/2010/main" val="37497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a:t>
            </a:r>
            <a:endParaRPr lang="en-US" dirty="0"/>
          </a:p>
        </p:txBody>
      </p:sp>
      <p:pic>
        <p:nvPicPr>
          <p:cNvPr id="1026" name="Picture 2" descr="File:NewtonsLawOfUniversalGravitation.svg"/>
          <p:cNvPicPr>
            <a:picLocks noChangeAspect="1" noChangeArrowheads="1"/>
          </p:cNvPicPr>
          <p:nvPr/>
        </p:nvPicPr>
        <p:blipFill>
          <a:blip r:embed="rId3" cstate="print"/>
          <a:srcRect/>
          <a:stretch>
            <a:fillRect/>
          </a:stretch>
        </p:blipFill>
        <p:spPr bwMode="auto">
          <a:xfrm>
            <a:off x="1828800" y="1752600"/>
            <a:ext cx="5029200" cy="3520440"/>
          </a:xfrm>
          <a:prstGeom prst="rect">
            <a:avLst/>
          </a:prstGeom>
          <a:noFill/>
        </p:spPr>
      </p:pic>
      <p:sp>
        <p:nvSpPr>
          <p:cNvPr id="5" name="TextBox 4"/>
          <p:cNvSpPr txBox="1"/>
          <p:nvPr/>
        </p:nvSpPr>
        <p:spPr>
          <a:xfrm>
            <a:off x="4267200" y="3177476"/>
            <a:ext cx="457200" cy="707886"/>
          </a:xfrm>
          <a:prstGeom prst="rect">
            <a:avLst/>
          </a:prstGeom>
          <a:solidFill>
            <a:schemeClr val="bg1"/>
          </a:solidFill>
        </p:spPr>
        <p:txBody>
          <a:bodyPr wrap="square" rtlCol="0">
            <a:spAutoFit/>
          </a:bodyPr>
          <a:lstStyle/>
          <a:p>
            <a:r>
              <a:rPr lang="en-US" sz="4000" dirty="0" smtClean="0"/>
              <a:t>d</a:t>
            </a:r>
            <a:endParaRPr lang="en-US" sz="4000" dirty="0"/>
          </a:p>
        </p:txBody>
      </p:sp>
      <p:sp>
        <p:nvSpPr>
          <p:cNvPr id="6" name="TextBox 5"/>
          <p:cNvSpPr txBox="1"/>
          <p:nvPr/>
        </p:nvSpPr>
        <p:spPr>
          <a:xfrm>
            <a:off x="5257800" y="4724400"/>
            <a:ext cx="381000" cy="523220"/>
          </a:xfrm>
          <a:prstGeom prst="rect">
            <a:avLst/>
          </a:prstGeom>
          <a:solidFill>
            <a:schemeClr val="bg1"/>
          </a:solidFill>
        </p:spPr>
        <p:txBody>
          <a:bodyPr wrap="square" rtlCol="0">
            <a:spAutoFit/>
          </a:bodyPr>
          <a:lstStyle/>
          <a:p>
            <a:r>
              <a:rPr lang="en-US" sz="2800" dirty="0" smtClean="0"/>
              <a:t>d</a:t>
            </a:r>
            <a:endParaRPr lang="en-US" sz="2800" dirty="0"/>
          </a:p>
        </p:txBody>
      </p:sp>
      <p:sp>
        <p:nvSpPr>
          <p:cNvPr id="7" name="TextBox 6"/>
          <p:cNvSpPr txBox="1"/>
          <p:nvPr/>
        </p:nvSpPr>
        <p:spPr>
          <a:xfrm>
            <a:off x="1866900" y="4193023"/>
            <a:ext cx="5715000" cy="1200329"/>
          </a:xfrm>
          <a:prstGeom prst="rect">
            <a:avLst/>
          </a:prstGeom>
          <a:solidFill>
            <a:schemeClr val="bg1"/>
          </a:solidFill>
        </p:spPr>
        <p:txBody>
          <a:bodyPr wrap="square" rtlCol="0">
            <a:spAutoFit/>
          </a:bodyPr>
          <a:lstStyle/>
          <a:p>
            <a:r>
              <a:rPr lang="en-US" dirty="0" err="1" smtClean="0">
                <a:solidFill>
                  <a:schemeClr val="bg1"/>
                </a:solidFill>
              </a:rPr>
              <a:t>Fg</a:t>
            </a:r>
            <a:r>
              <a:rPr lang="en-US" dirty="0" smtClean="0">
                <a:solidFill>
                  <a:schemeClr val="bg1"/>
                </a:solidFill>
              </a:rPr>
              <a:t> =F1 = F2 =</a:t>
            </a:r>
            <a:r>
              <a:rPr lang="en-US" i="1" dirty="0" smtClean="0">
                <a:solidFill>
                  <a:schemeClr val="bg1"/>
                </a:solidFill>
              </a:rPr>
              <a:t>gravitational force between the 2 objects</a:t>
            </a:r>
          </a:p>
          <a:p>
            <a:r>
              <a:rPr lang="en-US" dirty="0" smtClean="0">
                <a:solidFill>
                  <a:schemeClr val="bg1"/>
                </a:solidFill>
              </a:rPr>
              <a:t>G = </a:t>
            </a:r>
            <a:r>
              <a:rPr lang="en-US" i="1" dirty="0" smtClean="0">
                <a:solidFill>
                  <a:schemeClr val="bg1"/>
                </a:solidFill>
              </a:rPr>
              <a:t>gravitational constant</a:t>
            </a:r>
          </a:p>
          <a:p>
            <a:r>
              <a:rPr lang="en-US" dirty="0" smtClean="0">
                <a:solidFill>
                  <a:schemeClr val="bg1"/>
                </a:solidFill>
              </a:rPr>
              <a:t>M1 and M2 = </a:t>
            </a:r>
            <a:r>
              <a:rPr lang="en-US" i="1" dirty="0" smtClean="0">
                <a:solidFill>
                  <a:schemeClr val="bg1"/>
                </a:solidFill>
              </a:rPr>
              <a:t>masses of the 2 objects</a:t>
            </a:r>
          </a:p>
          <a:p>
            <a:r>
              <a:rPr lang="en-US" dirty="0" smtClean="0">
                <a:solidFill>
                  <a:schemeClr val="bg1"/>
                </a:solidFill>
              </a:rPr>
              <a:t>d= </a:t>
            </a:r>
            <a:r>
              <a:rPr lang="en-US" i="1" dirty="0" smtClean="0">
                <a:solidFill>
                  <a:schemeClr val="bg1"/>
                </a:solidFill>
              </a:rPr>
              <a:t>distance between 2 objects</a:t>
            </a:r>
            <a:endParaRPr lang="en-US" i="1" dirty="0">
              <a:solidFill>
                <a:schemeClr val="bg1"/>
              </a:solidFill>
            </a:endParaRPr>
          </a:p>
        </p:txBody>
      </p:sp>
    </p:spTree>
    <p:custDataLst>
      <p:tags r:id="rId1"/>
    </p:custDataLst>
    <p:extLst>
      <p:ext uri="{BB962C8B-B14F-4D97-AF65-F5344CB8AC3E}">
        <p14:creationId xmlns:p14="http://schemas.microsoft.com/office/powerpoint/2010/main" val="4071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things to remember</a:t>
            </a:r>
            <a:endParaRPr lang="en-US" dirty="0"/>
          </a:p>
        </p:txBody>
      </p:sp>
      <p:sp>
        <p:nvSpPr>
          <p:cNvPr id="3" name="Content Placeholder 2"/>
          <p:cNvSpPr>
            <a:spLocks noGrp="1"/>
          </p:cNvSpPr>
          <p:nvPr>
            <p:ph idx="1"/>
          </p:nvPr>
        </p:nvSpPr>
        <p:spPr/>
        <p:txBody>
          <a:bodyPr/>
          <a:lstStyle/>
          <a:p>
            <a:pPr marL="514350" indent="-514350">
              <a:buClrTx/>
              <a:buAutoNum type="arabicPeriod"/>
            </a:pPr>
            <a:r>
              <a:rPr lang="en-US" dirty="0" smtClean="0"/>
              <a:t>There is a gravitational force between </a:t>
            </a:r>
            <a:r>
              <a:rPr lang="en-US" b="1" dirty="0" smtClean="0"/>
              <a:t>all</a:t>
            </a:r>
            <a:r>
              <a:rPr lang="en-US" dirty="0" smtClean="0"/>
              <a:t> objects</a:t>
            </a:r>
          </a:p>
          <a:p>
            <a:pPr marL="514350" indent="-514350">
              <a:buClrTx/>
              <a:buAutoNum type="arabicPeriod"/>
            </a:pPr>
            <a:r>
              <a:rPr lang="en-US" dirty="0" smtClean="0"/>
              <a:t>The </a:t>
            </a:r>
            <a:r>
              <a:rPr lang="en-US" b="1" dirty="0" smtClean="0"/>
              <a:t>larger</a:t>
            </a:r>
            <a:r>
              <a:rPr lang="en-US" dirty="0" smtClean="0"/>
              <a:t> the </a:t>
            </a:r>
            <a:r>
              <a:rPr lang="en-US" b="1" dirty="0" smtClean="0"/>
              <a:t>mass</a:t>
            </a:r>
            <a:r>
              <a:rPr lang="en-US" dirty="0" smtClean="0"/>
              <a:t> of the objects, the </a:t>
            </a:r>
            <a:r>
              <a:rPr lang="en-US" b="1" dirty="0" smtClean="0"/>
              <a:t>larger</a:t>
            </a:r>
            <a:r>
              <a:rPr lang="en-US" dirty="0" smtClean="0"/>
              <a:t> the gravitational </a:t>
            </a:r>
            <a:r>
              <a:rPr lang="en-US" b="1" dirty="0" smtClean="0"/>
              <a:t>force</a:t>
            </a:r>
          </a:p>
          <a:p>
            <a:pPr marL="514350" indent="-514350">
              <a:buClrTx/>
              <a:buAutoNum type="arabicPeriod"/>
            </a:pPr>
            <a:r>
              <a:rPr lang="en-US" dirty="0" smtClean="0"/>
              <a:t>Gravitational force </a:t>
            </a:r>
            <a:r>
              <a:rPr lang="en-US" b="1" dirty="0" smtClean="0"/>
              <a:t>decreases</a:t>
            </a:r>
            <a:r>
              <a:rPr lang="en-US" dirty="0" smtClean="0"/>
              <a:t> rapidly with </a:t>
            </a:r>
            <a:r>
              <a:rPr lang="en-US" b="1" dirty="0" smtClean="0"/>
              <a:t>increasing</a:t>
            </a:r>
            <a:r>
              <a:rPr lang="en-US" dirty="0" smtClean="0"/>
              <a:t> </a:t>
            </a:r>
            <a:r>
              <a:rPr lang="en-US" b="1" dirty="0" smtClean="0"/>
              <a:t>distance</a:t>
            </a:r>
            <a:r>
              <a:rPr lang="en-US" dirty="0" smtClean="0"/>
              <a:t> between the objects. </a:t>
            </a:r>
            <a:endParaRPr lang="en-US" dirty="0"/>
          </a:p>
        </p:txBody>
      </p:sp>
    </p:spTree>
    <p:custDataLst>
      <p:tags r:id="rId1"/>
    </p:custDataLst>
    <p:extLst>
      <p:ext uri="{BB962C8B-B14F-4D97-AF65-F5344CB8AC3E}">
        <p14:creationId xmlns:p14="http://schemas.microsoft.com/office/powerpoint/2010/main" val="262068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855" y="1828800"/>
            <a:ext cx="1955800" cy="2235200"/>
          </a:xfrm>
          <a:prstGeom prst="rect">
            <a:avLst/>
          </a:prstGeom>
        </p:spPr>
      </p:pic>
      <p:sp>
        <p:nvSpPr>
          <p:cNvPr id="3" name="Content Placeholder 2"/>
          <p:cNvSpPr>
            <a:spLocks noGrp="1"/>
          </p:cNvSpPr>
          <p:nvPr>
            <p:ph idx="1"/>
          </p:nvPr>
        </p:nvSpPr>
        <p:spPr>
          <a:xfrm>
            <a:off x="0" y="1408177"/>
            <a:ext cx="7620000" cy="4992623"/>
          </a:xfrm>
        </p:spPr>
        <p:txBody>
          <a:bodyPr>
            <a:normAutofit fontScale="92500" lnSpcReduction="10000"/>
          </a:bodyPr>
          <a:lstStyle/>
          <a:p>
            <a:pPr algn="ctr">
              <a:buNone/>
            </a:pPr>
            <a:r>
              <a:rPr lang="en-US" sz="4000" dirty="0" smtClean="0"/>
              <a:t>of Motion</a:t>
            </a:r>
            <a:endParaRPr lang="en-US" sz="4000" dirty="0"/>
          </a:p>
          <a:p>
            <a:pPr marL="514350" indent="-514350">
              <a:buClrTx/>
              <a:buFont typeface="+mj-lt"/>
              <a:buAutoNum type="arabicPeriod"/>
            </a:pPr>
            <a:r>
              <a:rPr lang="en-US" sz="2800" dirty="0"/>
              <a:t>O</a:t>
            </a:r>
            <a:r>
              <a:rPr lang="en-US" sz="2800" dirty="0" smtClean="0"/>
              <a:t>bjects in motion stay in motion in a straight line, objects at rest stay at rest unless acted upon by an unbalanced force</a:t>
            </a:r>
          </a:p>
          <a:p>
            <a:pPr marL="514350" indent="-514350">
              <a:buClrTx/>
              <a:buFont typeface="+mj-lt"/>
              <a:buAutoNum type="arabicPeriod"/>
            </a:pPr>
            <a:endParaRPr lang="en-US" sz="2800" dirty="0"/>
          </a:p>
          <a:p>
            <a:pPr marL="514350" indent="-514350">
              <a:buClrTx/>
              <a:buFont typeface="+mj-lt"/>
              <a:buAutoNum type="arabicPeriod"/>
            </a:pPr>
            <a:endParaRPr lang="en-US" sz="2800" dirty="0" smtClean="0"/>
          </a:p>
          <a:p>
            <a:pPr marL="514350" indent="-514350">
              <a:buClrTx/>
              <a:buFont typeface="+mj-lt"/>
              <a:buAutoNum type="arabicPeriod"/>
            </a:pPr>
            <a:r>
              <a:rPr lang="en-US" sz="2800" dirty="0" smtClean="0"/>
              <a:t>F=</a:t>
            </a:r>
            <a:r>
              <a:rPr lang="en-US" sz="2800" dirty="0" err="1" smtClean="0"/>
              <a:t>mXa</a:t>
            </a:r>
            <a:endParaRPr lang="en-US" sz="2800" dirty="0" smtClean="0"/>
          </a:p>
          <a:p>
            <a:pPr marL="514350" indent="-514350">
              <a:buClrTx/>
              <a:buFont typeface="+mj-lt"/>
              <a:buAutoNum type="arabicPeriod"/>
            </a:pPr>
            <a:endParaRPr lang="en-US" sz="2800" dirty="0" smtClean="0"/>
          </a:p>
          <a:p>
            <a:pPr marL="514350" indent="-514350">
              <a:buClrTx/>
              <a:buFont typeface="+mj-lt"/>
              <a:buAutoNum type="arabicPeriod"/>
            </a:pPr>
            <a:endParaRPr lang="en-US" sz="2800" dirty="0" smtClean="0"/>
          </a:p>
          <a:p>
            <a:pPr marL="514350" indent="-514350">
              <a:buClrTx/>
              <a:buFont typeface="+mj-lt"/>
              <a:buAutoNum type="arabicPeriod"/>
            </a:pPr>
            <a:endParaRPr lang="en-US" sz="2800" dirty="0" smtClean="0"/>
          </a:p>
          <a:p>
            <a:pPr marL="514350" indent="-514350">
              <a:buClrTx/>
              <a:buFont typeface="+mj-lt"/>
              <a:buAutoNum type="arabicPeriod"/>
            </a:pPr>
            <a:r>
              <a:rPr lang="en-US" sz="2800" b="1" dirty="0"/>
              <a:t>F</a:t>
            </a:r>
            <a:r>
              <a:rPr lang="en-US" sz="2800" b="1" dirty="0" smtClean="0"/>
              <a:t>orces occur in pairs, </a:t>
            </a:r>
            <a:r>
              <a:rPr lang="en-US" sz="2800" b="1" u="sng" dirty="0" smtClean="0"/>
              <a:t>equal in size</a:t>
            </a:r>
            <a:r>
              <a:rPr lang="en-US" sz="2800" b="1" dirty="0" smtClean="0"/>
              <a:t>, </a:t>
            </a:r>
            <a:r>
              <a:rPr lang="en-US" sz="2800" b="1" u="sng" dirty="0" smtClean="0"/>
              <a:t>opposite in direction</a:t>
            </a:r>
          </a:p>
          <a:p>
            <a:pPr marL="0" indent="0">
              <a:buNone/>
            </a:pP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80235"/>
            <a:ext cx="4572000" cy="8509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967" y="3048000"/>
            <a:ext cx="1993900" cy="22225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0855" y="4610100"/>
            <a:ext cx="1930400" cy="2247900"/>
          </a:xfrm>
          <a:prstGeom prst="rect">
            <a:avLst/>
          </a:prstGeom>
        </p:spPr>
      </p:pic>
    </p:spTree>
    <p:custDataLst>
      <p:tags r:id="rId1"/>
    </p:custDataLst>
    <p:extLst>
      <p:ext uri="{BB962C8B-B14F-4D97-AF65-F5344CB8AC3E}">
        <p14:creationId xmlns:p14="http://schemas.microsoft.com/office/powerpoint/2010/main" val="4229548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871" y="144502"/>
            <a:ext cx="9179871" cy="662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63736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Newton_s_cannon_mediu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3400" y="1439220"/>
            <a:ext cx="7344407" cy="5678424"/>
          </a:xfrm>
          <a:prstGeom prst="rect">
            <a:avLst/>
          </a:prstGeom>
        </p:spPr>
      </p:pic>
      <p:sp>
        <p:nvSpPr>
          <p:cNvPr id="2" name="Title 1"/>
          <p:cNvSpPr>
            <a:spLocks noGrp="1"/>
          </p:cNvSpPr>
          <p:nvPr>
            <p:ph type="title"/>
          </p:nvPr>
        </p:nvSpPr>
        <p:spPr/>
        <p:txBody>
          <a:bodyPr/>
          <a:lstStyle/>
          <a:p>
            <a:r>
              <a:rPr lang="en-US" dirty="0" smtClean="0"/>
              <a:t>Newton’s Cannon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1361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1084" y="3581400"/>
            <a:ext cx="3242916" cy="3446886"/>
          </a:xfrm>
          <a:prstGeom prst="rect">
            <a:avLst/>
          </a:prstGeom>
        </p:spPr>
      </p:pic>
      <p:sp>
        <p:nvSpPr>
          <p:cNvPr id="2" name="Title 1"/>
          <p:cNvSpPr>
            <a:spLocks noGrp="1"/>
          </p:cNvSpPr>
          <p:nvPr>
            <p:ph type="title"/>
          </p:nvPr>
        </p:nvSpPr>
        <p:spPr/>
        <p:txBody>
          <a:bodyPr/>
          <a:lstStyle/>
          <a:p>
            <a:r>
              <a:rPr lang="en-US" dirty="0" smtClean="0"/>
              <a:t>Things to ponder</a:t>
            </a:r>
            <a:endParaRPr lang="en-US" dirty="0"/>
          </a:p>
        </p:txBody>
      </p:sp>
      <p:sp>
        <p:nvSpPr>
          <p:cNvPr id="3" name="Content Placeholder 2"/>
          <p:cNvSpPr>
            <a:spLocks noGrp="1"/>
          </p:cNvSpPr>
          <p:nvPr>
            <p:ph idx="1"/>
          </p:nvPr>
        </p:nvSpPr>
        <p:spPr/>
        <p:txBody>
          <a:bodyPr/>
          <a:lstStyle/>
          <a:p>
            <a:r>
              <a:rPr lang="en-US" dirty="0" smtClean="0"/>
              <a:t>The orbital speed on a tall mountain is about 6000 mph forward.</a:t>
            </a:r>
          </a:p>
          <a:p>
            <a:r>
              <a:rPr lang="en-US" dirty="0" smtClean="0"/>
              <a:t>How does height above the ground affect the orbital speed?</a:t>
            </a:r>
          </a:p>
        </p:txBody>
      </p:sp>
      <p:sp>
        <p:nvSpPr>
          <p:cNvPr id="5" name="Rectangle 4"/>
          <p:cNvSpPr/>
          <p:nvPr/>
        </p:nvSpPr>
        <p:spPr>
          <a:xfrm>
            <a:off x="533400" y="3846255"/>
            <a:ext cx="5638800" cy="2062103"/>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US" sz="3200" dirty="0"/>
              <a:t>What is the biggest difference between space and the ground?  How does this affect orbits?</a:t>
            </a:r>
          </a:p>
        </p:txBody>
      </p:sp>
    </p:spTree>
    <p:extLst>
      <p:ext uri="{BB962C8B-B14F-4D97-AF65-F5344CB8AC3E}">
        <p14:creationId xmlns:p14="http://schemas.microsoft.com/office/powerpoint/2010/main" val="1647162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871" y="144502"/>
            <a:ext cx="9179871" cy="662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04806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Gravity?</a:t>
            </a:r>
            <a:endParaRPr lang="en-US" dirty="0"/>
          </a:p>
        </p:txBody>
      </p:sp>
      <p:sp>
        <p:nvSpPr>
          <p:cNvPr id="3" name="Rectangle 2"/>
          <p:cNvSpPr/>
          <p:nvPr/>
        </p:nvSpPr>
        <p:spPr>
          <a:xfrm>
            <a:off x="795164" y="2971800"/>
            <a:ext cx="7553671" cy="707886"/>
          </a:xfrm>
          <a:prstGeom prst="rect">
            <a:avLst/>
          </a:prstGeom>
        </p:spPr>
        <p:txBody>
          <a:bodyPr wrap="none">
            <a:spAutoFit/>
          </a:bodyPr>
          <a:lstStyle/>
          <a:p>
            <a:r>
              <a:rPr lang="en-US" sz="4000" dirty="0"/>
              <a:t>Write your answer to this question!</a:t>
            </a:r>
          </a:p>
        </p:txBody>
      </p:sp>
      <p:pic>
        <p:nvPicPr>
          <p:cNvPr id="6" name="mezkHBPLZ4A"/>
          <p:cNvPicPr>
            <a:picLocks noGrp="1" noRot="1" noChangeAspect="1"/>
          </p:cNvPicPr>
          <p:nvPr>
            <p:ph idx="1"/>
            <a:videoFile r:link="rId2"/>
          </p:nvPr>
        </p:nvPicPr>
        <p:blipFill>
          <a:blip r:embed="rId4"/>
          <a:stretch>
            <a:fillRect/>
          </a:stretch>
        </p:blipFill>
        <p:spPr>
          <a:xfrm>
            <a:off x="2133600" y="3810000"/>
            <a:ext cx="4572000" cy="2571750"/>
          </a:xfrm>
          <a:prstGeom prst="rect">
            <a:avLst/>
          </a:prstGeom>
        </p:spPr>
      </p:pic>
    </p:spTree>
    <p:custDataLst>
      <p:tags r:id="rId1"/>
    </p:custDataLst>
    <p:extLst>
      <p:ext uri="{BB962C8B-B14F-4D97-AF65-F5344CB8AC3E}">
        <p14:creationId xmlns:p14="http://schemas.microsoft.com/office/powerpoint/2010/main" val="357591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and Gravity</a:t>
            </a:r>
            <a:endParaRPr lang="en-US" dirty="0"/>
          </a:p>
        </p:txBody>
      </p:sp>
      <p:graphicFrame>
        <p:nvGraphicFramePr>
          <p:cNvPr id="4" name="Content Placeholder 4"/>
          <p:cNvGraphicFramePr>
            <a:graphicFrameLocks noGrp="1"/>
          </p:cNvGraphicFramePr>
          <p:nvPr>
            <p:ph idx="1"/>
            <p:extLst/>
          </p:nvPr>
        </p:nvGraphicFramePr>
        <p:xfrm>
          <a:off x="76200" y="1600200"/>
          <a:ext cx="8991603" cy="2560320"/>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049021">
                  <a:extLst>
                    <a:ext uri="{9D8B030D-6E8A-4147-A177-3AD203B41FA5}">
                      <a16:colId xmlns:a16="http://schemas.microsoft.com/office/drawing/2014/main" val="20001"/>
                    </a:ext>
                  </a:extLst>
                </a:gridCol>
                <a:gridCol w="899160">
                  <a:extLst>
                    <a:ext uri="{9D8B030D-6E8A-4147-A177-3AD203B41FA5}">
                      <a16:colId xmlns:a16="http://schemas.microsoft.com/office/drawing/2014/main" val="20002"/>
                    </a:ext>
                  </a:extLst>
                </a:gridCol>
                <a:gridCol w="924137">
                  <a:extLst>
                    <a:ext uri="{9D8B030D-6E8A-4147-A177-3AD203B41FA5}">
                      <a16:colId xmlns:a16="http://schemas.microsoft.com/office/drawing/2014/main" val="20003"/>
                    </a:ext>
                  </a:extLst>
                </a:gridCol>
                <a:gridCol w="999067">
                  <a:extLst>
                    <a:ext uri="{9D8B030D-6E8A-4147-A177-3AD203B41FA5}">
                      <a16:colId xmlns:a16="http://schemas.microsoft.com/office/drawing/2014/main" val="20004"/>
                    </a:ext>
                  </a:extLst>
                </a:gridCol>
                <a:gridCol w="999067">
                  <a:extLst>
                    <a:ext uri="{9D8B030D-6E8A-4147-A177-3AD203B41FA5}">
                      <a16:colId xmlns:a16="http://schemas.microsoft.com/office/drawing/2014/main" val="20005"/>
                    </a:ext>
                  </a:extLst>
                </a:gridCol>
                <a:gridCol w="999067">
                  <a:extLst>
                    <a:ext uri="{9D8B030D-6E8A-4147-A177-3AD203B41FA5}">
                      <a16:colId xmlns:a16="http://schemas.microsoft.com/office/drawing/2014/main" val="20006"/>
                    </a:ext>
                  </a:extLst>
                </a:gridCol>
                <a:gridCol w="999067">
                  <a:extLst>
                    <a:ext uri="{9D8B030D-6E8A-4147-A177-3AD203B41FA5}">
                      <a16:colId xmlns:a16="http://schemas.microsoft.com/office/drawing/2014/main" val="20007"/>
                    </a:ext>
                  </a:extLst>
                </a:gridCol>
                <a:gridCol w="999067">
                  <a:extLst>
                    <a:ext uri="{9D8B030D-6E8A-4147-A177-3AD203B41FA5}">
                      <a16:colId xmlns:a16="http://schemas.microsoft.com/office/drawing/2014/main" val="20008"/>
                    </a:ext>
                  </a:extLst>
                </a:gridCol>
              </a:tblGrid>
              <a:tr h="673768">
                <a:tc>
                  <a:txBody>
                    <a:bodyPr/>
                    <a:lstStyle/>
                    <a:p>
                      <a:endParaRPr lang="en-US" dirty="0"/>
                    </a:p>
                  </a:txBody>
                  <a:tcPr/>
                </a:tc>
                <a:tc>
                  <a:txBody>
                    <a:bodyPr/>
                    <a:lstStyle/>
                    <a:p>
                      <a:r>
                        <a:rPr lang="en-US" sz="1800" u="sng" dirty="0" smtClean="0"/>
                        <a:t>Mercury</a:t>
                      </a:r>
                      <a:endParaRPr lang="en-US" sz="1800" u="sng" dirty="0"/>
                    </a:p>
                  </a:txBody>
                  <a:tcPr/>
                </a:tc>
                <a:tc>
                  <a:txBody>
                    <a:bodyPr/>
                    <a:lstStyle/>
                    <a:p>
                      <a:r>
                        <a:rPr lang="en-US" sz="1800" u="sng" dirty="0" smtClean="0"/>
                        <a:t>Venus</a:t>
                      </a:r>
                      <a:endParaRPr lang="en-US" sz="1800" u="sng" dirty="0"/>
                    </a:p>
                  </a:txBody>
                  <a:tcPr/>
                </a:tc>
                <a:tc>
                  <a:txBody>
                    <a:bodyPr/>
                    <a:lstStyle/>
                    <a:p>
                      <a:r>
                        <a:rPr lang="en-US" sz="1800" u="sng" dirty="0" smtClean="0"/>
                        <a:t>Earth</a:t>
                      </a:r>
                      <a:endParaRPr lang="en-US" sz="1800" u="sng" dirty="0"/>
                    </a:p>
                  </a:txBody>
                  <a:tcPr/>
                </a:tc>
                <a:tc>
                  <a:txBody>
                    <a:bodyPr/>
                    <a:lstStyle/>
                    <a:p>
                      <a:r>
                        <a:rPr lang="en-US" sz="1800" u="sng" dirty="0" smtClean="0"/>
                        <a:t>Mars</a:t>
                      </a:r>
                      <a:endParaRPr lang="en-US" sz="1800" u="sng" dirty="0"/>
                    </a:p>
                  </a:txBody>
                  <a:tcPr/>
                </a:tc>
                <a:tc>
                  <a:txBody>
                    <a:bodyPr/>
                    <a:lstStyle/>
                    <a:p>
                      <a:r>
                        <a:rPr lang="en-US" sz="1800" u="sng" dirty="0" smtClean="0"/>
                        <a:t>Jupiter</a:t>
                      </a:r>
                      <a:endParaRPr lang="en-US" sz="1800" u="sng" dirty="0"/>
                    </a:p>
                  </a:txBody>
                  <a:tcPr/>
                </a:tc>
                <a:tc>
                  <a:txBody>
                    <a:bodyPr/>
                    <a:lstStyle/>
                    <a:p>
                      <a:r>
                        <a:rPr lang="en-US" sz="1800" u="sng" dirty="0" smtClean="0"/>
                        <a:t>Saturn</a:t>
                      </a:r>
                      <a:endParaRPr lang="en-US" sz="1800" u="sng" dirty="0"/>
                    </a:p>
                  </a:txBody>
                  <a:tcPr/>
                </a:tc>
                <a:tc>
                  <a:txBody>
                    <a:bodyPr/>
                    <a:lstStyle/>
                    <a:p>
                      <a:r>
                        <a:rPr lang="en-US" sz="1800" u="sng" dirty="0" smtClean="0"/>
                        <a:t>Uranus</a:t>
                      </a:r>
                      <a:endParaRPr lang="en-US" sz="1800" u="sng" dirty="0"/>
                    </a:p>
                  </a:txBody>
                  <a:tcPr/>
                </a:tc>
                <a:tc>
                  <a:txBody>
                    <a:bodyPr/>
                    <a:lstStyle/>
                    <a:p>
                      <a:r>
                        <a:rPr lang="en-US" sz="1600" u="sng" dirty="0" smtClean="0"/>
                        <a:t>Neptune</a:t>
                      </a:r>
                      <a:endParaRPr lang="en-US" sz="1600" u="sng" dirty="0"/>
                    </a:p>
                  </a:txBody>
                  <a:tcPr/>
                </a:tc>
                <a:extLst>
                  <a:ext uri="{0D108BD9-81ED-4DB2-BD59-A6C34878D82A}">
                    <a16:rowId xmlns:a16="http://schemas.microsoft.com/office/drawing/2014/main" val="10000"/>
                  </a:ext>
                </a:extLst>
              </a:tr>
              <a:tr h="545432">
                <a:tc>
                  <a:txBody>
                    <a:bodyPr/>
                    <a:lstStyle/>
                    <a:p>
                      <a:r>
                        <a:rPr lang="en-US" sz="1400" b="1" dirty="0" smtClean="0"/>
                        <a:t>Mass</a:t>
                      </a:r>
                    </a:p>
                    <a:p>
                      <a:r>
                        <a:rPr lang="en-US" sz="1400" b="1" dirty="0" smtClean="0"/>
                        <a:t>(10</a:t>
                      </a:r>
                      <a:r>
                        <a:rPr lang="en-US" sz="1400" b="1" baseline="30000" dirty="0" smtClean="0"/>
                        <a:t>24</a:t>
                      </a:r>
                      <a:r>
                        <a:rPr lang="en-US" sz="1400" b="1" dirty="0" smtClean="0"/>
                        <a:t>kg)</a:t>
                      </a:r>
                      <a:endParaRPr lang="en-US" sz="1400" b="1" dirty="0"/>
                    </a:p>
                  </a:txBody>
                  <a:tcPr/>
                </a:tc>
                <a:tc>
                  <a:txBody>
                    <a:bodyPr/>
                    <a:lstStyle/>
                    <a:p>
                      <a:pPr algn="ctr"/>
                      <a:r>
                        <a:rPr lang="en-US" sz="1800" b="1" dirty="0" smtClean="0">
                          <a:latin typeface="Arial" pitchFamily="34" charset="0"/>
                          <a:cs typeface="Arial" pitchFamily="34" charset="0"/>
                        </a:rPr>
                        <a:t>0.330</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4.87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5.97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0.642</a:t>
                      </a:r>
                      <a:endParaRPr lang="en-US" sz="1800" b="1" dirty="0">
                        <a:latin typeface="Arial" pitchFamily="34" charset="0"/>
                        <a:cs typeface="Arial" pitchFamily="34" charset="0"/>
                      </a:endParaRPr>
                    </a:p>
                  </a:txBody>
                  <a:tcPr/>
                </a:tc>
                <a:tc>
                  <a:txBody>
                    <a:bodyPr/>
                    <a:lstStyle/>
                    <a:p>
                      <a:pPr algn="ctr"/>
                      <a:r>
                        <a:rPr kumimoji="0" lang="en-US" sz="1800" b="1" i="0" kern="1200" dirty="0" smtClean="0">
                          <a:solidFill>
                            <a:schemeClr val="dk1"/>
                          </a:solidFill>
                          <a:latin typeface="Arial" pitchFamily="34" charset="0"/>
                          <a:ea typeface="+mn-ea"/>
                          <a:cs typeface="Arial" pitchFamily="34" charset="0"/>
                        </a:rPr>
                        <a:t>1899</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568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86.8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102</a:t>
                      </a:r>
                      <a:endParaRPr lang="en-US" sz="1800" b="1" dirty="0">
                        <a:latin typeface="Arial" pitchFamily="34" charset="0"/>
                        <a:cs typeface="Arial" pitchFamily="34" charset="0"/>
                      </a:endParaRPr>
                    </a:p>
                  </a:txBody>
                  <a:tcPr/>
                </a:tc>
                <a:extLst>
                  <a:ext uri="{0D108BD9-81ED-4DB2-BD59-A6C34878D82A}">
                    <a16:rowId xmlns:a16="http://schemas.microsoft.com/office/drawing/2014/main" val="10001"/>
                  </a:ext>
                </a:extLst>
              </a:tr>
              <a:tr h="609600">
                <a:tc>
                  <a:txBody>
                    <a:bodyPr/>
                    <a:lstStyle/>
                    <a:p>
                      <a:r>
                        <a:rPr lang="en-US" sz="1400" b="1" dirty="0" smtClean="0"/>
                        <a:t>Gravity</a:t>
                      </a:r>
                    </a:p>
                    <a:p>
                      <a:r>
                        <a:rPr lang="en-US" sz="1400" b="1" dirty="0" smtClean="0"/>
                        <a:t>(m/s</a:t>
                      </a:r>
                      <a:r>
                        <a:rPr lang="en-US" sz="1400" b="1" baseline="30000" dirty="0" smtClean="0"/>
                        <a:t>2</a:t>
                      </a:r>
                      <a:r>
                        <a:rPr lang="en-US" sz="1400" b="1" dirty="0" smtClean="0"/>
                        <a:t>)</a:t>
                      </a:r>
                      <a:endParaRPr lang="en-US" sz="1400" b="1" dirty="0"/>
                    </a:p>
                  </a:txBody>
                  <a:tcPr/>
                </a:tc>
                <a:tc>
                  <a:txBody>
                    <a:bodyPr/>
                    <a:lstStyle/>
                    <a:p>
                      <a:pPr algn="ctr"/>
                      <a:r>
                        <a:rPr lang="en-US" sz="1800" b="1" dirty="0" smtClean="0">
                          <a:latin typeface="Arial" pitchFamily="34" charset="0"/>
                          <a:cs typeface="Arial" pitchFamily="34" charset="0"/>
                        </a:rPr>
                        <a:t>3.7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8.9</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9.8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3.7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23.1</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9.0</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11.0</a:t>
                      </a:r>
                      <a:endParaRPr lang="en-US" sz="1800" b="1" dirty="0">
                        <a:latin typeface="Arial" pitchFamily="34" charset="0"/>
                        <a:cs typeface="Arial" pitchFamily="34" charset="0"/>
                      </a:endParaRPr>
                    </a:p>
                  </a:txBody>
                  <a:tcPr/>
                </a:tc>
                <a:extLst>
                  <a:ext uri="{0D108BD9-81ED-4DB2-BD59-A6C34878D82A}">
                    <a16:rowId xmlns:a16="http://schemas.microsoft.com/office/drawing/2014/main" val="10002"/>
                  </a:ext>
                </a:extLst>
              </a:tr>
              <a:tr h="545432">
                <a:tc>
                  <a:txBody>
                    <a:bodyPr/>
                    <a:lstStyle/>
                    <a:p>
                      <a:r>
                        <a:rPr lang="en-US" sz="1400" b="1" dirty="0" smtClean="0"/>
                        <a:t>Relative </a:t>
                      </a:r>
                    </a:p>
                    <a:p>
                      <a:r>
                        <a:rPr lang="en-US" sz="1400" b="1" dirty="0" smtClean="0"/>
                        <a:t>Surface</a:t>
                      </a:r>
                    </a:p>
                    <a:p>
                      <a:r>
                        <a:rPr lang="en-US" sz="1400" b="1" dirty="0" smtClean="0"/>
                        <a:t>gravitation</a:t>
                      </a:r>
                      <a:endParaRPr lang="en-US" sz="1400" b="1" dirty="0"/>
                    </a:p>
                  </a:txBody>
                  <a:tcPr/>
                </a:tc>
                <a:tc>
                  <a:txBody>
                    <a:bodyPr/>
                    <a:lstStyle/>
                    <a:p>
                      <a:pPr algn="ctr"/>
                      <a:r>
                        <a:rPr lang="en-US" sz="1800" b="1" dirty="0" smtClean="0">
                          <a:latin typeface="Arial" pitchFamily="34" charset="0"/>
                          <a:cs typeface="Arial" pitchFamily="34" charset="0"/>
                        </a:rPr>
                        <a:t>0.378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0.907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1.00</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0.377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2.364</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0.95</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0.81</a:t>
                      </a:r>
                      <a:endParaRPr lang="en-US" sz="18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1.2</a:t>
                      </a:r>
                    </a:p>
                    <a:p>
                      <a:pPr algn="ctr"/>
                      <a:endParaRPr lang="en-US" sz="1800" b="1"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28600" y="4191000"/>
            <a:ext cx="8610600" cy="1292662"/>
          </a:xfrm>
          <a:prstGeom prst="rect">
            <a:avLst/>
          </a:prstGeom>
          <a:noFill/>
        </p:spPr>
        <p:txBody>
          <a:bodyPr wrap="square" rtlCol="0">
            <a:spAutoFit/>
          </a:bodyPr>
          <a:lstStyle/>
          <a:p>
            <a:pPr>
              <a:buFont typeface="Arial" pitchFamily="34" charset="0"/>
              <a:buChar char="•"/>
            </a:pPr>
            <a:r>
              <a:rPr lang="en-US" sz="2600" dirty="0" smtClean="0"/>
              <a:t>Copy the relative Surface gravitation down in the blank row</a:t>
            </a:r>
          </a:p>
          <a:p>
            <a:pPr lvl="1">
              <a:buFont typeface="Arial" pitchFamily="34" charset="0"/>
              <a:buChar char="•"/>
            </a:pPr>
            <a:r>
              <a:rPr lang="en-US" sz="2600" dirty="0" smtClean="0"/>
              <a:t>This is what you would multiply a weight by to determine what it would weigh on each planet.  </a:t>
            </a:r>
          </a:p>
        </p:txBody>
      </p:sp>
    </p:spTree>
    <p:custDataLst>
      <p:tags r:id="rId1"/>
    </p:custDataLst>
    <p:extLst>
      <p:ext uri="{BB962C8B-B14F-4D97-AF65-F5344CB8AC3E}">
        <p14:creationId xmlns:p14="http://schemas.microsoft.com/office/powerpoint/2010/main" val="163985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213" y="396482"/>
            <a:ext cx="8692737" cy="2946885"/>
          </a:xfrm>
        </p:spPr>
        <p:txBody>
          <a:bodyPr>
            <a:normAutofit/>
          </a:bodyPr>
          <a:lstStyle/>
          <a:p>
            <a:pPr algn="ctr"/>
            <a:r>
              <a:rPr lang="en-GB" sz="3300" dirty="0">
                <a:solidFill>
                  <a:srgbClr val="FFFF00"/>
                </a:solidFill>
              </a:rPr>
              <a:t/>
            </a:r>
            <a:br>
              <a:rPr lang="en-GB" sz="3300" dirty="0">
                <a:solidFill>
                  <a:srgbClr val="FFFF00"/>
                </a:solidFill>
              </a:rPr>
            </a:br>
            <a:r>
              <a:rPr lang="en-GB" sz="3300" dirty="0">
                <a:solidFill>
                  <a:schemeClr val="tx1"/>
                </a:solidFill>
              </a:rPr>
              <a:t/>
            </a:r>
            <a:br>
              <a:rPr lang="en-GB" sz="3300" dirty="0">
                <a:solidFill>
                  <a:schemeClr val="tx1"/>
                </a:solidFill>
              </a:rPr>
            </a:br>
            <a:r>
              <a:rPr lang="en-GB" sz="3300" dirty="0" smtClean="0">
                <a:solidFill>
                  <a:schemeClr val="tx1"/>
                </a:solidFill>
              </a:rPr>
              <a:t>Why do we not fly off the surface of the Earth and into the Sun when the Sun has thousands of times more gravity?</a:t>
            </a:r>
            <a:r>
              <a:rPr lang="en-GB" sz="3300" dirty="0">
                <a:solidFill>
                  <a:srgbClr val="FFFF00"/>
                </a:solidFill>
              </a:rPr>
              <a:t/>
            </a:r>
            <a:br>
              <a:rPr lang="en-GB" sz="3300" dirty="0">
                <a:solidFill>
                  <a:srgbClr val="FFFF00"/>
                </a:solidFill>
              </a:rPr>
            </a:br>
            <a:endParaRPr lang="en-GB" sz="2100" u="sng" dirty="0">
              <a:solidFill>
                <a:srgbClr val="FFFF00"/>
              </a:solidFill>
            </a:endParaRPr>
          </a:p>
        </p:txBody>
      </p:sp>
      <p:sp>
        <p:nvSpPr>
          <p:cNvPr id="6" name="Text Box 5"/>
          <p:cNvSpPr txBox="1">
            <a:spLocks noChangeArrowheads="1"/>
          </p:cNvSpPr>
          <p:nvPr/>
        </p:nvSpPr>
        <p:spPr bwMode="auto">
          <a:xfrm flipH="1">
            <a:off x="9190595" y="2688630"/>
            <a:ext cx="136534" cy="559897"/>
          </a:xfrm>
          <a:prstGeom prst="rect">
            <a:avLst/>
          </a:prstGeom>
          <a:noFill/>
          <a:ln w="9525">
            <a:noFill/>
            <a:miter lim="800000"/>
            <a:headEnd/>
            <a:tailEnd/>
          </a:ln>
          <a:effectLst/>
        </p:spPr>
        <p:txBody>
          <a:bodyPr wrap="square">
            <a:spAutoFit/>
          </a:bodyPr>
          <a:lstStyle/>
          <a:p>
            <a:pPr algn="ctr"/>
            <a:endParaRPr lang="en-US" sz="1519" dirty="0"/>
          </a:p>
          <a:p>
            <a:endParaRPr lang="en-GB" sz="1519"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838" y="2983232"/>
            <a:ext cx="4764761" cy="3970634"/>
          </a:xfrm>
          <a:prstGeom prst="rect">
            <a:avLst/>
          </a:prstGeom>
        </p:spPr>
      </p:pic>
    </p:spTree>
    <p:custDataLst>
      <p:tags r:id="rId1"/>
    </p:custDataLst>
    <p:extLst>
      <p:ext uri="{BB962C8B-B14F-4D97-AF65-F5344CB8AC3E}">
        <p14:creationId xmlns:p14="http://schemas.microsoft.com/office/powerpoint/2010/main" val="2483199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533400"/>
          </a:xfrm>
        </p:spPr>
        <p:txBody>
          <a:bodyPr>
            <a:normAutofit/>
          </a:bodyPr>
          <a:lstStyle/>
          <a:p>
            <a:endParaRPr lang="en-US" sz="2000" dirty="0"/>
          </a:p>
        </p:txBody>
      </p:sp>
      <p:sp>
        <p:nvSpPr>
          <p:cNvPr id="3" name="Content Placeholder 2"/>
          <p:cNvSpPr>
            <a:spLocks noGrp="1"/>
          </p:cNvSpPr>
          <p:nvPr>
            <p:ph idx="1"/>
          </p:nvPr>
        </p:nvSpPr>
        <p:spPr>
          <a:xfrm>
            <a:off x="4482" y="1444390"/>
            <a:ext cx="9144000" cy="5413610"/>
          </a:xfrm>
        </p:spPr>
        <p:txBody>
          <a:bodyPr>
            <a:normAutofit fontScale="47500" lnSpcReduction="20000"/>
          </a:bodyPr>
          <a:lstStyle/>
          <a:p>
            <a:pPr lvl="0">
              <a:lnSpc>
                <a:spcPct val="170000"/>
              </a:lnSpc>
            </a:pPr>
            <a:r>
              <a:rPr lang="en-US" sz="3500" dirty="0"/>
              <a:t>U</a:t>
            </a:r>
            <a:r>
              <a:rPr lang="en-US" sz="3500" dirty="0" smtClean="0"/>
              <a:t>nderstand </a:t>
            </a:r>
            <a:r>
              <a:rPr lang="en-US" sz="3500" dirty="0"/>
              <a:t>how our view of the solar system has changed over time and </a:t>
            </a:r>
            <a:r>
              <a:rPr lang="en-US" sz="3500" dirty="0" smtClean="0"/>
              <a:t>how </a:t>
            </a:r>
            <a:r>
              <a:rPr lang="en-US" sz="3500" dirty="0"/>
              <a:t>discoveries made have led to our changing our view of the solar system.</a:t>
            </a:r>
          </a:p>
          <a:p>
            <a:pPr lvl="0">
              <a:lnSpc>
                <a:spcPct val="170000"/>
              </a:lnSpc>
            </a:pPr>
            <a:r>
              <a:rPr lang="en-US" sz="3500" dirty="0"/>
              <a:t>L</a:t>
            </a:r>
            <a:r>
              <a:rPr lang="en-US" sz="3500" dirty="0" smtClean="0"/>
              <a:t>earn </a:t>
            </a:r>
            <a:r>
              <a:rPr lang="en-US" sz="3500" dirty="0"/>
              <a:t>planetary characteristics such as number of moons, size, </a:t>
            </a:r>
            <a:r>
              <a:rPr lang="en-US" sz="3500" dirty="0" smtClean="0"/>
              <a:t>composition</a:t>
            </a:r>
            <a:r>
              <a:rPr lang="en-US" sz="3500" dirty="0"/>
              <a:t>, type of atmosphere, gravity, temperature and surface features.</a:t>
            </a:r>
          </a:p>
          <a:p>
            <a:pPr lvl="0">
              <a:lnSpc>
                <a:spcPct val="170000"/>
              </a:lnSpc>
            </a:pPr>
            <a:r>
              <a:rPr lang="en-US" sz="3500" b="1" u="sng" dirty="0"/>
              <a:t>U</a:t>
            </a:r>
            <a:r>
              <a:rPr lang="en-US" sz="3500" b="1" u="sng" dirty="0" smtClean="0"/>
              <a:t>nderstand </a:t>
            </a:r>
            <a:r>
              <a:rPr lang="en-US" sz="3500" b="1" u="sng" dirty="0"/>
              <a:t>the movement of planetary bodies.</a:t>
            </a:r>
          </a:p>
          <a:p>
            <a:pPr lvl="0">
              <a:lnSpc>
                <a:spcPct val="170000"/>
              </a:lnSpc>
            </a:pPr>
            <a:r>
              <a:rPr lang="en-US" sz="3500" dirty="0"/>
              <a:t>U</a:t>
            </a:r>
            <a:r>
              <a:rPr lang="en-US" sz="3500" dirty="0" smtClean="0"/>
              <a:t>nderstand </a:t>
            </a:r>
            <a:r>
              <a:rPr lang="en-US" sz="3500" dirty="0"/>
              <a:t>which planetary characteristics are more important than </a:t>
            </a:r>
            <a:r>
              <a:rPr lang="en-US" sz="3500" dirty="0" smtClean="0"/>
              <a:t>others </a:t>
            </a:r>
            <a:r>
              <a:rPr lang="en-US" sz="3500" dirty="0"/>
              <a:t>when it relates to our understanding of other worlds. </a:t>
            </a:r>
          </a:p>
          <a:p>
            <a:pPr lvl="0">
              <a:lnSpc>
                <a:spcPct val="170000"/>
              </a:lnSpc>
            </a:pPr>
            <a:r>
              <a:rPr lang="en-US" sz="3500" dirty="0"/>
              <a:t>U</a:t>
            </a:r>
            <a:r>
              <a:rPr lang="en-US" sz="3500" dirty="0" smtClean="0"/>
              <a:t>nderstand </a:t>
            </a:r>
            <a:r>
              <a:rPr lang="en-US" sz="3500" dirty="0"/>
              <a:t>how proximity to the sun influences planets.</a:t>
            </a:r>
          </a:p>
          <a:p>
            <a:pPr lvl="0">
              <a:lnSpc>
                <a:spcPct val="170000"/>
              </a:lnSpc>
            </a:pPr>
            <a:r>
              <a:rPr lang="en-US" sz="3500" dirty="0" smtClean="0"/>
              <a:t>Understand </a:t>
            </a:r>
            <a:r>
              <a:rPr lang="en-US" sz="3500" dirty="0"/>
              <a:t>the methods and tools scientists use to learn about other </a:t>
            </a:r>
            <a:r>
              <a:rPr lang="en-US" sz="3500" dirty="0" smtClean="0"/>
              <a:t>planets </a:t>
            </a:r>
            <a:r>
              <a:rPr lang="en-US" sz="3500" dirty="0"/>
              <a:t>and moons in our solar system.</a:t>
            </a:r>
          </a:p>
          <a:p>
            <a:pPr lvl="0">
              <a:lnSpc>
                <a:spcPct val="170000"/>
              </a:lnSpc>
            </a:pPr>
            <a:r>
              <a:rPr lang="en-US" sz="3500" dirty="0"/>
              <a:t>U</a:t>
            </a:r>
            <a:r>
              <a:rPr lang="en-US" sz="3500" dirty="0" smtClean="0"/>
              <a:t>nderstand </a:t>
            </a:r>
            <a:r>
              <a:rPr lang="en-US" sz="3500" dirty="0"/>
              <a:t>the conditions needed for a habitable world and </a:t>
            </a:r>
            <a:r>
              <a:rPr lang="en-US" sz="3500" dirty="0" smtClean="0"/>
              <a:t>determine </a:t>
            </a:r>
            <a:r>
              <a:rPr lang="en-US" sz="3500" dirty="0"/>
              <a:t>if there are habitable worlds in our solar system or outside the solar system.</a:t>
            </a:r>
          </a:p>
          <a:p>
            <a:pPr lvl="0">
              <a:lnSpc>
                <a:spcPct val="170000"/>
              </a:lnSpc>
            </a:pPr>
            <a:r>
              <a:rPr lang="en-US" sz="3500" dirty="0"/>
              <a:t>U</a:t>
            </a:r>
            <a:r>
              <a:rPr lang="en-US" sz="3500" dirty="0" smtClean="0"/>
              <a:t>nderstand </a:t>
            </a:r>
            <a:r>
              <a:rPr lang="en-US" sz="3500" dirty="0"/>
              <a:t>how we look for and study solar systems other than our own.</a:t>
            </a:r>
          </a:p>
          <a:p>
            <a:endParaRPr lang="en-US" dirty="0"/>
          </a:p>
        </p:txBody>
      </p:sp>
      <p:sp>
        <p:nvSpPr>
          <p:cNvPr id="10" name="Rectangle 9"/>
          <p:cNvSpPr/>
          <p:nvPr/>
        </p:nvSpPr>
        <p:spPr>
          <a:xfrm>
            <a:off x="2362200" y="-26894"/>
            <a:ext cx="6858000" cy="1569660"/>
          </a:xfrm>
          <a:prstGeom prst="rect">
            <a:avLst/>
          </a:prstGeom>
        </p:spPr>
        <p:txBody>
          <a:bodyPr wrap="square">
            <a:spAutoFit/>
          </a:bodyPr>
          <a:lstStyle/>
          <a:p>
            <a:pPr marL="342900" indent="-342900" fontAlgn="t">
              <a:buFont typeface="+mj-lt"/>
              <a:buAutoNum type="arabicPeriod"/>
            </a:pPr>
            <a:r>
              <a:rPr lang="en-US" sz="1600" b="1" u="sng" dirty="0" smtClean="0">
                <a:solidFill>
                  <a:srgbClr val="FFFF00"/>
                </a:solidFill>
              </a:rPr>
              <a:t>Complex </a:t>
            </a:r>
            <a:r>
              <a:rPr lang="en-US" sz="1600" b="1" u="sng" dirty="0">
                <a:solidFill>
                  <a:srgbClr val="FFFF00"/>
                </a:solidFill>
              </a:rPr>
              <a:t>Knowledge</a:t>
            </a:r>
            <a:r>
              <a:rPr lang="en-US" sz="1600" dirty="0">
                <a:solidFill>
                  <a:srgbClr val="FFFF00"/>
                </a:solidFill>
              </a:rPr>
              <a:t>:  demonstrations of learning that go </a:t>
            </a:r>
            <a:r>
              <a:rPr lang="en-US" sz="1600" dirty="0" err="1" smtClean="0">
                <a:solidFill>
                  <a:srgbClr val="FFFF00"/>
                </a:solidFill>
              </a:rPr>
              <a:t>aboveand</a:t>
            </a:r>
            <a:r>
              <a:rPr lang="en-US" sz="1600" dirty="0" smtClean="0">
                <a:solidFill>
                  <a:srgbClr val="FFFF00"/>
                </a:solidFill>
              </a:rPr>
              <a:t> </a:t>
            </a:r>
            <a:r>
              <a:rPr lang="en-US" sz="1600" dirty="0">
                <a:solidFill>
                  <a:srgbClr val="FFFF00"/>
                </a:solidFill>
              </a:rPr>
              <a:t>above and beyond what was explicitly taught.</a:t>
            </a:r>
          </a:p>
          <a:p>
            <a:pPr marL="342900" indent="-342900" fontAlgn="t">
              <a:buFont typeface="+mj-lt"/>
              <a:buAutoNum type="arabicPeriod"/>
            </a:pPr>
            <a:r>
              <a:rPr lang="en-US" sz="1600" b="1" u="sng" dirty="0">
                <a:solidFill>
                  <a:srgbClr val="FFFF00"/>
                </a:solidFill>
              </a:rPr>
              <a:t>Knowledge</a:t>
            </a:r>
            <a:r>
              <a:rPr lang="en-US" sz="1600" dirty="0">
                <a:solidFill>
                  <a:srgbClr val="FFFF00"/>
                </a:solidFill>
              </a:rPr>
              <a:t>: meeting the learning goals and expectations.</a:t>
            </a:r>
          </a:p>
          <a:p>
            <a:pPr marL="342900" indent="-342900" fontAlgn="t">
              <a:buFont typeface="+mj-lt"/>
              <a:buAutoNum type="arabicPeriod"/>
            </a:pPr>
            <a:r>
              <a:rPr lang="en-US" sz="1600" b="1" u="sng" dirty="0">
                <a:solidFill>
                  <a:srgbClr val="FFFF00"/>
                </a:solidFill>
              </a:rPr>
              <a:t>Foundational knowledge</a:t>
            </a:r>
            <a:r>
              <a:rPr lang="en-US" sz="1600" dirty="0">
                <a:solidFill>
                  <a:srgbClr val="FFFF00"/>
                </a:solidFill>
              </a:rPr>
              <a:t>: simpler procedures, isolated details, vocabulary.</a:t>
            </a:r>
          </a:p>
          <a:p>
            <a:pPr marL="342900" indent="-342900" fontAlgn="t">
              <a:buFont typeface="+mj-lt"/>
              <a:buAutoNum type="arabicPeriod"/>
            </a:pPr>
            <a:r>
              <a:rPr lang="en-US" sz="1600" b="1" u="sng" dirty="0">
                <a:solidFill>
                  <a:srgbClr val="FFFF00"/>
                </a:solidFill>
              </a:rPr>
              <a:t>Limited knowledge</a:t>
            </a:r>
            <a:r>
              <a:rPr lang="en-US" sz="1600" dirty="0">
                <a:solidFill>
                  <a:srgbClr val="FFFF00"/>
                </a:solidFill>
              </a:rPr>
              <a:t>: know very little details but working toward a higher </a:t>
            </a:r>
            <a:r>
              <a:rPr lang="en-US" sz="1600" dirty="0" smtClean="0">
                <a:solidFill>
                  <a:srgbClr val="FFFF00"/>
                </a:solidFill>
              </a:rPr>
              <a:t>level</a:t>
            </a:r>
            <a:r>
              <a:rPr lang="en-US" sz="1200" dirty="0" smtClean="0">
                <a:solidFill>
                  <a:srgbClr val="FFFF00"/>
                </a:solidFill>
              </a:rPr>
              <a:t>.</a:t>
            </a:r>
            <a:endParaRPr lang="en-US" sz="1200" dirty="0">
              <a:solidFill>
                <a:srgbClr val="FFFF00"/>
              </a:solidFill>
            </a:endParaRPr>
          </a:p>
        </p:txBody>
      </p:sp>
    </p:spTree>
    <p:custDataLst>
      <p:tags r:id="rId1"/>
    </p:custDataLst>
    <p:extLst>
      <p:ext uri="{BB962C8B-B14F-4D97-AF65-F5344CB8AC3E}">
        <p14:creationId xmlns:p14="http://schemas.microsoft.com/office/powerpoint/2010/main" val="3113779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r>
              <a:rPr lang="en-US" dirty="0" smtClean="0"/>
              <a:t>Summing it up – In your science Journal</a:t>
            </a:r>
            <a:endParaRPr lang="en-US" dirty="0"/>
          </a:p>
        </p:txBody>
      </p:sp>
      <p:sp>
        <p:nvSpPr>
          <p:cNvPr id="3" name="Content Placeholder 2"/>
          <p:cNvSpPr>
            <a:spLocks noGrp="1"/>
          </p:cNvSpPr>
          <p:nvPr>
            <p:ph idx="1"/>
          </p:nvPr>
        </p:nvSpPr>
        <p:spPr>
          <a:xfrm>
            <a:off x="-39251" y="1422665"/>
            <a:ext cx="9168562" cy="4568528"/>
          </a:xfrm>
        </p:spPr>
        <p:txBody>
          <a:bodyPr>
            <a:normAutofit/>
          </a:bodyPr>
          <a:lstStyle/>
          <a:p>
            <a:pPr marL="457200" lvl="1" indent="0" algn="ctr">
              <a:buNone/>
            </a:pPr>
            <a:r>
              <a:rPr lang="en-US" sz="3600" dirty="0" smtClean="0"/>
              <a:t>GRAVITY ILLUSTRATION (picture) </a:t>
            </a:r>
            <a:endParaRPr lang="en-US" sz="3600" dirty="0"/>
          </a:p>
          <a:p>
            <a:r>
              <a:rPr lang="en-US" sz="2800" dirty="0" smtClean="0"/>
              <a:t>3 visual representations of gravity in the same picture</a:t>
            </a:r>
          </a:p>
          <a:p>
            <a:endParaRPr lang="en-US" sz="2800" dirty="0"/>
          </a:p>
        </p:txBody>
      </p:sp>
      <p:pic>
        <p:nvPicPr>
          <p:cNvPr id="4" name="Space Songs - What Is Gravity_">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7996536" y="991232"/>
            <a:ext cx="1187087" cy="89031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6382" y="2502827"/>
            <a:ext cx="2017152" cy="184722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8740" y="4422140"/>
            <a:ext cx="2239010" cy="119761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1782" y="4277954"/>
            <a:ext cx="1399457" cy="75708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0817" y="4600068"/>
            <a:ext cx="1041400" cy="78105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74164" y="5659664"/>
            <a:ext cx="2499360" cy="166624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5811" y="5170442"/>
            <a:ext cx="1776149" cy="1874520"/>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079" y="3765797"/>
            <a:ext cx="2499360" cy="1457960"/>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23690" y="3787003"/>
            <a:ext cx="1426028" cy="855617"/>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99613" y="3977479"/>
            <a:ext cx="1124077" cy="1065683"/>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5263196"/>
            <a:ext cx="2499360" cy="1732933"/>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251" y="4494777"/>
            <a:ext cx="2198820" cy="1189526"/>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61472" y="3281807"/>
            <a:ext cx="1517841" cy="1140333"/>
          </a:xfrm>
          <a:prstGeom prst="rect">
            <a:avLst/>
          </a:prstGeom>
        </p:spPr>
      </p:pic>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15948" y="5417585"/>
            <a:ext cx="1325245" cy="1498642"/>
          </a:xfrm>
          <a:prstGeom prst="rect">
            <a:avLst/>
          </a:prstGeom>
        </p:spPr>
      </p:pic>
      <p:pic>
        <p:nvPicPr>
          <p:cNvPr id="15" name="Picture 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85645" y="5170442"/>
            <a:ext cx="1562100" cy="1379855"/>
          </a:xfrm>
          <a:prstGeom prst="rect">
            <a:avLst/>
          </a:prstGeom>
        </p:spPr>
      </p:pic>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873299" y="5933067"/>
            <a:ext cx="413957" cy="827914"/>
          </a:xfrm>
          <a:prstGeom prst="rect">
            <a:avLst/>
          </a:prstGeom>
        </p:spPr>
      </p:pic>
      <p:pic>
        <p:nvPicPr>
          <p:cNvPr id="9" name="Pictur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85162" y="3663660"/>
            <a:ext cx="817499" cy="718566"/>
          </a:xfrm>
          <a:prstGeom prst="rect">
            <a:avLst/>
          </a:prstGeom>
        </p:spPr>
      </p:pic>
    </p:spTree>
    <p:custDataLst>
      <p:tags r:id="rId1"/>
    </p:custDataLst>
    <p:extLst>
      <p:ext uri="{BB962C8B-B14F-4D97-AF65-F5344CB8AC3E}">
        <p14:creationId xmlns:p14="http://schemas.microsoft.com/office/powerpoint/2010/main" val="3635912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Yesterday’s  Question:</a:t>
            </a:r>
            <a:endParaRPr lang="en-US" dirty="0"/>
          </a:p>
        </p:txBody>
      </p:sp>
      <p:sp>
        <p:nvSpPr>
          <p:cNvPr id="3" name="Content Placeholder 2"/>
          <p:cNvSpPr>
            <a:spLocks noGrp="1"/>
          </p:cNvSpPr>
          <p:nvPr>
            <p:ph idx="1"/>
          </p:nvPr>
        </p:nvSpPr>
        <p:spPr/>
        <p:txBody>
          <a:bodyPr/>
          <a:lstStyle/>
          <a:p>
            <a:r>
              <a:rPr lang="en-US" dirty="0" smtClean="0">
                <a:solidFill>
                  <a:srgbClr val="D60093"/>
                </a:solidFill>
              </a:rPr>
              <a:t>How can we determine the location and movement of planets in our solar system?</a:t>
            </a:r>
            <a:endParaRPr lang="en-US" dirty="0">
              <a:solidFill>
                <a:srgbClr val="D60093"/>
              </a:solidFill>
            </a:endParaRPr>
          </a:p>
        </p:txBody>
      </p:sp>
    </p:spTree>
    <p:custDataLst>
      <p:tags r:id="rId1"/>
    </p:custDataLst>
    <p:extLst>
      <p:ext uri="{BB962C8B-B14F-4D97-AF65-F5344CB8AC3E}">
        <p14:creationId xmlns:p14="http://schemas.microsoft.com/office/powerpoint/2010/main" val="2577530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Classwork/Homework:</a:t>
            </a:r>
            <a:endParaRPr lang="en-US" dirty="0"/>
          </a:p>
        </p:txBody>
      </p:sp>
      <p:sp>
        <p:nvSpPr>
          <p:cNvPr id="3" name="Content Placeholder 2"/>
          <p:cNvSpPr>
            <a:spLocks noGrp="1"/>
          </p:cNvSpPr>
          <p:nvPr>
            <p:ph idx="1"/>
          </p:nvPr>
        </p:nvSpPr>
        <p:spPr>
          <a:xfrm>
            <a:off x="457200" y="1408176"/>
            <a:ext cx="8229600" cy="5449823"/>
          </a:xfrm>
        </p:spPr>
        <p:txBody>
          <a:bodyPr>
            <a:normAutofit fontScale="92500" lnSpcReduction="10000"/>
          </a:bodyPr>
          <a:lstStyle/>
          <a:p>
            <a:pPr marL="0" indent="0" algn="ctr">
              <a:buNone/>
            </a:pPr>
            <a:r>
              <a:rPr lang="en-US" sz="4800" dirty="0" smtClean="0"/>
              <a:t>What does it mean to orbit?</a:t>
            </a:r>
          </a:p>
          <a:p>
            <a:pPr marL="0" indent="0">
              <a:buNone/>
            </a:pPr>
            <a:endParaRPr lang="en-US" dirty="0" smtClean="0"/>
          </a:p>
          <a:p>
            <a:pPr marL="514350" indent="-514350"/>
            <a:r>
              <a:rPr lang="en-US" dirty="0" smtClean="0"/>
              <a:t>Read 6 FYI articles (also on website)</a:t>
            </a:r>
          </a:p>
          <a:p>
            <a:pPr marL="816102" lvl="1" indent="-514350">
              <a:buClrTx/>
              <a:buFont typeface="+mj-lt"/>
              <a:buAutoNum type="arabicPeriod"/>
            </a:pPr>
            <a:r>
              <a:rPr lang="en-US" dirty="0"/>
              <a:t>P</a:t>
            </a:r>
            <a:r>
              <a:rPr lang="en-US" dirty="0" smtClean="0"/>
              <a:t>lanetary </a:t>
            </a:r>
            <a:r>
              <a:rPr lang="en-US" dirty="0"/>
              <a:t>O</a:t>
            </a:r>
            <a:r>
              <a:rPr lang="en-US" dirty="0" smtClean="0"/>
              <a:t>rbits</a:t>
            </a:r>
          </a:p>
          <a:p>
            <a:pPr marL="816102" lvl="1" indent="-514350">
              <a:buClrTx/>
              <a:buFont typeface="+mj-lt"/>
              <a:buAutoNum type="arabicPeriod"/>
            </a:pPr>
            <a:r>
              <a:rPr lang="en-US" dirty="0" smtClean="0"/>
              <a:t>Orbiting</a:t>
            </a:r>
          </a:p>
          <a:p>
            <a:pPr marL="816102" lvl="1" indent="-514350">
              <a:buClrTx/>
              <a:buFont typeface="+mj-lt"/>
              <a:buAutoNum type="arabicPeriod"/>
            </a:pPr>
            <a:r>
              <a:rPr lang="en-US" dirty="0"/>
              <a:t>O</a:t>
            </a:r>
            <a:r>
              <a:rPr lang="en-US" dirty="0" smtClean="0"/>
              <a:t>rbits and Ellipses</a:t>
            </a:r>
          </a:p>
          <a:p>
            <a:pPr marL="816102" lvl="1" indent="-514350">
              <a:buClrTx/>
              <a:buFont typeface="+mj-lt"/>
              <a:buAutoNum type="arabicPeriod"/>
            </a:pPr>
            <a:r>
              <a:rPr lang="en-US" dirty="0" smtClean="0"/>
              <a:t>Kepler’s Laws</a:t>
            </a:r>
          </a:p>
          <a:p>
            <a:pPr marL="816102" lvl="1" indent="-514350">
              <a:buClrTx/>
              <a:buFont typeface="+mj-lt"/>
              <a:buAutoNum type="arabicPeriod"/>
            </a:pPr>
            <a:r>
              <a:rPr lang="en-US" dirty="0" smtClean="0"/>
              <a:t>Gravity</a:t>
            </a:r>
          </a:p>
          <a:p>
            <a:pPr marL="816102" lvl="1" indent="-514350">
              <a:buClrTx/>
              <a:buFont typeface="+mj-lt"/>
              <a:buAutoNum type="arabicPeriod"/>
            </a:pPr>
            <a:r>
              <a:rPr lang="en-US" dirty="0" smtClean="0"/>
              <a:t>Gravitational Force</a:t>
            </a:r>
          </a:p>
          <a:p>
            <a:pPr marL="514350" indent="-514350"/>
            <a:r>
              <a:rPr lang="en-US" dirty="0" smtClean="0"/>
              <a:t>Answer questions on Canvas</a:t>
            </a:r>
          </a:p>
          <a:p>
            <a:pPr marL="514350" indent="-514350"/>
            <a:endParaRPr lang="en-US" dirty="0" smtClean="0"/>
          </a:p>
          <a:p>
            <a:pPr marL="514350" indent="-514350"/>
            <a:r>
              <a:rPr lang="en-US" dirty="0" smtClean="0"/>
              <a:t>Photo of your gravity pictures</a:t>
            </a:r>
          </a:p>
        </p:txBody>
      </p:sp>
    </p:spTree>
    <p:custDataLst>
      <p:tags r:id="rId1"/>
    </p:custDataLst>
    <p:extLst>
      <p:ext uri="{BB962C8B-B14F-4D97-AF65-F5344CB8AC3E}">
        <p14:creationId xmlns:p14="http://schemas.microsoft.com/office/powerpoint/2010/main" val="1449091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22620" y="3218713"/>
            <a:ext cx="8898759" cy="1414779"/>
          </a:xfrm>
        </p:spPr>
      </p:pic>
      <p:sp>
        <p:nvSpPr>
          <p:cNvPr id="2" name="Title 1"/>
          <p:cNvSpPr>
            <a:spLocks noGrp="1"/>
          </p:cNvSpPr>
          <p:nvPr>
            <p:ph type="title"/>
          </p:nvPr>
        </p:nvSpPr>
        <p:spPr/>
        <p:txBody>
          <a:bodyPr/>
          <a:lstStyle/>
          <a:p>
            <a:r>
              <a:rPr lang="en-US" dirty="0" smtClean="0"/>
              <a:t>What have we looked at so far?</a:t>
            </a:r>
            <a:endParaRPr lang="en-US" dirty="0"/>
          </a:p>
        </p:txBody>
      </p:sp>
      <p:sp>
        <p:nvSpPr>
          <p:cNvPr id="3" name="Text Placeholder 2"/>
          <p:cNvSpPr>
            <a:spLocks noGrp="1"/>
          </p:cNvSpPr>
          <p:nvPr>
            <p:ph type="body" idx="1"/>
          </p:nvPr>
        </p:nvSpPr>
        <p:spPr>
          <a:xfrm>
            <a:off x="454756" y="1388780"/>
            <a:ext cx="4040188" cy="715355"/>
          </a:xfrm>
        </p:spPr>
        <p:txBody>
          <a:bodyPr/>
          <a:lstStyle/>
          <a:p>
            <a:r>
              <a:rPr lang="en-US" dirty="0" smtClean="0"/>
              <a:t>Planet Sizes	</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2620" y="2185652"/>
            <a:ext cx="8898759" cy="1095704"/>
          </a:xfrm>
        </p:spPr>
      </p:pic>
      <p:sp>
        <p:nvSpPr>
          <p:cNvPr id="5" name="Text Placeholder 4"/>
          <p:cNvSpPr>
            <a:spLocks noGrp="1"/>
          </p:cNvSpPr>
          <p:nvPr>
            <p:ph type="body" sz="quarter" idx="3"/>
          </p:nvPr>
        </p:nvSpPr>
        <p:spPr>
          <a:xfrm>
            <a:off x="304800" y="4495800"/>
            <a:ext cx="4041775" cy="715355"/>
          </a:xfrm>
        </p:spPr>
        <p:txBody>
          <a:bodyPr/>
          <a:lstStyle/>
          <a:p>
            <a:r>
              <a:rPr lang="en-US" dirty="0" smtClean="0"/>
              <a:t>Planet distances</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20" y="5127166"/>
            <a:ext cx="8710012" cy="127363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20" y="5061906"/>
            <a:ext cx="8259380" cy="233053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620" y="2013568"/>
            <a:ext cx="8259380" cy="2698609"/>
          </a:xfrm>
          <a:prstGeom prst="rect">
            <a:avLst/>
          </a:prstGeom>
        </p:spPr>
      </p:pic>
    </p:spTree>
    <p:extLst>
      <p:ext uri="{BB962C8B-B14F-4D97-AF65-F5344CB8AC3E}">
        <p14:creationId xmlns:p14="http://schemas.microsoft.com/office/powerpoint/2010/main" val="161999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3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nodeType="clickEffect">
                                  <p:stCondLst>
                                    <p:cond delay="0"/>
                                  </p:stCondLst>
                                  <p:childTnLst>
                                    <p:anim calcmode="lin" valueType="num">
                                      <p:cBhvr>
                                        <p:cTn id="32" dur="1000"/>
                                        <p:tgtEl>
                                          <p:spTgt spid="6"/>
                                        </p:tgtEl>
                                        <p:attrNameLst>
                                          <p:attrName>ppt_w</p:attrName>
                                        </p:attrNameLst>
                                      </p:cBhvr>
                                      <p:tavLst>
                                        <p:tav tm="0">
                                          <p:val>
                                            <p:strVal val="ppt_w"/>
                                          </p:val>
                                        </p:tav>
                                        <p:tav tm="100000">
                                          <p:val>
                                            <p:fltVal val="0"/>
                                          </p:val>
                                        </p:tav>
                                      </p:tavLst>
                                    </p:anim>
                                    <p:anim calcmode="lin" valueType="num">
                                      <p:cBhvr>
                                        <p:cTn id="33" dur="1000"/>
                                        <p:tgtEl>
                                          <p:spTgt spid="6"/>
                                        </p:tgtEl>
                                        <p:attrNameLst>
                                          <p:attrName>ppt_h</p:attrName>
                                        </p:attrNameLst>
                                      </p:cBhvr>
                                      <p:tavLst>
                                        <p:tav tm="0">
                                          <p:val>
                                            <p:strVal val="ppt_h"/>
                                          </p:val>
                                        </p:tav>
                                        <p:tav tm="100000">
                                          <p:val>
                                            <p:fltVal val="0"/>
                                          </p:val>
                                        </p:tav>
                                      </p:tavLst>
                                    </p:anim>
                                    <p:anim calcmode="lin" valueType="num">
                                      <p:cBhvr>
                                        <p:cTn id="34" dur="1000"/>
                                        <p:tgtEl>
                                          <p:spTgt spid="6"/>
                                        </p:tgtEl>
                                        <p:attrNameLst>
                                          <p:attrName>style.rotation</p:attrName>
                                        </p:attrNameLst>
                                      </p:cBhvr>
                                      <p:tavLst>
                                        <p:tav tm="0">
                                          <p:val>
                                            <p:fltVal val="0"/>
                                          </p:val>
                                        </p:tav>
                                        <p:tav tm="100000">
                                          <p:val>
                                            <p:fltVal val="90"/>
                                          </p:val>
                                        </p:tav>
                                      </p:tavLst>
                                    </p:anim>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par>
                                <p:cTn id="37" presetID="31" presetClass="exit" presetSubtype="0" fill="hold" nodeType="withEffect">
                                  <p:stCondLst>
                                    <p:cond delay="0"/>
                                  </p:stCondLst>
                                  <p:childTnLst>
                                    <p:anim calcmode="lin" valueType="num">
                                      <p:cBhvr>
                                        <p:cTn id="38" dur="1000"/>
                                        <p:tgtEl>
                                          <p:spTgt spid="4"/>
                                        </p:tgtEl>
                                        <p:attrNameLst>
                                          <p:attrName>ppt_w</p:attrName>
                                        </p:attrNameLst>
                                      </p:cBhvr>
                                      <p:tavLst>
                                        <p:tav tm="0">
                                          <p:val>
                                            <p:strVal val="ppt_w"/>
                                          </p:val>
                                        </p:tav>
                                        <p:tav tm="100000">
                                          <p:val>
                                            <p:fltVal val="0"/>
                                          </p:val>
                                        </p:tav>
                                      </p:tavLst>
                                    </p:anim>
                                    <p:anim calcmode="lin" valueType="num">
                                      <p:cBhvr>
                                        <p:cTn id="39" dur="1000"/>
                                        <p:tgtEl>
                                          <p:spTgt spid="4"/>
                                        </p:tgtEl>
                                        <p:attrNameLst>
                                          <p:attrName>ppt_h</p:attrName>
                                        </p:attrNameLst>
                                      </p:cBhvr>
                                      <p:tavLst>
                                        <p:tav tm="0">
                                          <p:val>
                                            <p:strVal val="ppt_h"/>
                                          </p:val>
                                        </p:tav>
                                        <p:tav tm="100000">
                                          <p:val>
                                            <p:fltVal val="0"/>
                                          </p:val>
                                        </p:tav>
                                      </p:tavLst>
                                    </p:anim>
                                    <p:anim calcmode="lin" valueType="num">
                                      <p:cBhvr>
                                        <p:cTn id="40" dur="1000"/>
                                        <p:tgtEl>
                                          <p:spTgt spid="4"/>
                                        </p:tgtEl>
                                        <p:attrNameLst>
                                          <p:attrName>style.rotation</p:attrName>
                                        </p:attrNameLst>
                                      </p:cBhvr>
                                      <p:tavLst>
                                        <p:tav tm="0">
                                          <p:val>
                                            <p:fltVal val="0"/>
                                          </p:val>
                                        </p:tav>
                                        <p:tav tm="100000">
                                          <p:val>
                                            <p:fltVal val="90"/>
                                          </p:val>
                                        </p:tav>
                                      </p:tavLst>
                                    </p:anim>
                                    <p:animEffect transition="out" filter="fade">
                                      <p:cBhvr>
                                        <p:cTn id="41" dur="1000"/>
                                        <p:tgtEl>
                                          <p:spTgt spid="4"/>
                                        </p:tgtEl>
                                      </p:cBhvr>
                                    </p:animEffect>
                                    <p:set>
                                      <p:cBhvr>
                                        <p:cTn id="42" dur="1" fill="hold">
                                          <p:stCondLst>
                                            <p:cond delay="999"/>
                                          </p:stCondLst>
                                        </p:cTn>
                                        <p:tgtEl>
                                          <p:spTgt spid="4"/>
                                        </p:tgtEl>
                                        <p:attrNameLst>
                                          <p:attrName>style.visibility</p:attrName>
                                        </p:attrNameLst>
                                      </p:cBhvr>
                                      <p:to>
                                        <p:strVal val="hidden"/>
                                      </p:to>
                                    </p:set>
                                  </p:childTnLst>
                                </p:cTn>
                              </p:par>
                              <p:par>
                                <p:cTn id="43" presetID="6"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6"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par>
                                <p:cTn id="49" presetID="6" presetClass="entr" presetSubtype="16"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7" y="155448"/>
            <a:ext cx="9067803" cy="1252728"/>
          </a:xfrm>
        </p:spPr>
        <p:txBody>
          <a:bodyPr>
            <a:normAutofit fontScale="90000"/>
          </a:bodyPr>
          <a:lstStyle/>
          <a:p>
            <a:r>
              <a:rPr lang="en-US" dirty="0" smtClean="0"/>
              <a:t>If some of you are having trouble on your planet data sheet – this might help</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885038795"/>
              </p:ext>
            </p:extLst>
          </p:nvPr>
        </p:nvGraphicFramePr>
        <p:xfrm>
          <a:off x="76197" y="2438400"/>
          <a:ext cx="8991603" cy="1859280"/>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049021">
                  <a:extLst>
                    <a:ext uri="{9D8B030D-6E8A-4147-A177-3AD203B41FA5}">
                      <a16:colId xmlns:a16="http://schemas.microsoft.com/office/drawing/2014/main" val="20001"/>
                    </a:ext>
                  </a:extLst>
                </a:gridCol>
                <a:gridCol w="899160">
                  <a:extLst>
                    <a:ext uri="{9D8B030D-6E8A-4147-A177-3AD203B41FA5}">
                      <a16:colId xmlns:a16="http://schemas.microsoft.com/office/drawing/2014/main" val="20002"/>
                    </a:ext>
                  </a:extLst>
                </a:gridCol>
                <a:gridCol w="924137">
                  <a:extLst>
                    <a:ext uri="{9D8B030D-6E8A-4147-A177-3AD203B41FA5}">
                      <a16:colId xmlns:a16="http://schemas.microsoft.com/office/drawing/2014/main" val="20003"/>
                    </a:ext>
                  </a:extLst>
                </a:gridCol>
                <a:gridCol w="999067">
                  <a:extLst>
                    <a:ext uri="{9D8B030D-6E8A-4147-A177-3AD203B41FA5}">
                      <a16:colId xmlns:a16="http://schemas.microsoft.com/office/drawing/2014/main" val="20004"/>
                    </a:ext>
                  </a:extLst>
                </a:gridCol>
                <a:gridCol w="999067">
                  <a:extLst>
                    <a:ext uri="{9D8B030D-6E8A-4147-A177-3AD203B41FA5}">
                      <a16:colId xmlns:a16="http://schemas.microsoft.com/office/drawing/2014/main" val="20005"/>
                    </a:ext>
                  </a:extLst>
                </a:gridCol>
                <a:gridCol w="999067">
                  <a:extLst>
                    <a:ext uri="{9D8B030D-6E8A-4147-A177-3AD203B41FA5}">
                      <a16:colId xmlns:a16="http://schemas.microsoft.com/office/drawing/2014/main" val="20006"/>
                    </a:ext>
                  </a:extLst>
                </a:gridCol>
                <a:gridCol w="999067">
                  <a:extLst>
                    <a:ext uri="{9D8B030D-6E8A-4147-A177-3AD203B41FA5}">
                      <a16:colId xmlns:a16="http://schemas.microsoft.com/office/drawing/2014/main" val="20007"/>
                    </a:ext>
                  </a:extLst>
                </a:gridCol>
                <a:gridCol w="999067">
                  <a:extLst>
                    <a:ext uri="{9D8B030D-6E8A-4147-A177-3AD203B41FA5}">
                      <a16:colId xmlns:a16="http://schemas.microsoft.com/office/drawing/2014/main" val="20008"/>
                    </a:ext>
                  </a:extLst>
                </a:gridCol>
              </a:tblGrid>
              <a:tr h="673768">
                <a:tc>
                  <a:txBody>
                    <a:bodyPr/>
                    <a:lstStyle/>
                    <a:p>
                      <a:endParaRPr lang="en-US" dirty="0"/>
                    </a:p>
                  </a:txBody>
                  <a:tcPr/>
                </a:tc>
                <a:tc>
                  <a:txBody>
                    <a:bodyPr/>
                    <a:lstStyle/>
                    <a:p>
                      <a:r>
                        <a:rPr lang="en-US" sz="1800" u="sng" dirty="0" smtClean="0"/>
                        <a:t>Mercury</a:t>
                      </a:r>
                      <a:endParaRPr lang="en-US" sz="1800" u="sng" dirty="0"/>
                    </a:p>
                  </a:txBody>
                  <a:tcPr/>
                </a:tc>
                <a:tc>
                  <a:txBody>
                    <a:bodyPr/>
                    <a:lstStyle/>
                    <a:p>
                      <a:r>
                        <a:rPr lang="en-US" sz="1800" u="sng" dirty="0" smtClean="0"/>
                        <a:t>Venus</a:t>
                      </a:r>
                      <a:endParaRPr lang="en-US" sz="1800" u="sng" dirty="0"/>
                    </a:p>
                  </a:txBody>
                  <a:tcPr/>
                </a:tc>
                <a:tc>
                  <a:txBody>
                    <a:bodyPr/>
                    <a:lstStyle/>
                    <a:p>
                      <a:r>
                        <a:rPr lang="en-US" sz="1800" u="sng" dirty="0" smtClean="0"/>
                        <a:t>Earth</a:t>
                      </a:r>
                      <a:endParaRPr lang="en-US" sz="1800" u="sng" dirty="0"/>
                    </a:p>
                  </a:txBody>
                  <a:tcPr/>
                </a:tc>
                <a:tc>
                  <a:txBody>
                    <a:bodyPr/>
                    <a:lstStyle/>
                    <a:p>
                      <a:r>
                        <a:rPr lang="en-US" sz="1800" u="sng" dirty="0" smtClean="0"/>
                        <a:t>Mars</a:t>
                      </a:r>
                      <a:endParaRPr lang="en-US" sz="1800" u="sng" dirty="0"/>
                    </a:p>
                  </a:txBody>
                  <a:tcPr/>
                </a:tc>
                <a:tc>
                  <a:txBody>
                    <a:bodyPr/>
                    <a:lstStyle/>
                    <a:p>
                      <a:r>
                        <a:rPr lang="en-US" sz="1800" u="sng" dirty="0" smtClean="0"/>
                        <a:t>Jupiter</a:t>
                      </a:r>
                      <a:endParaRPr lang="en-US" sz="1800" u="sng" dirty="0"/>
                    </a:p>
                  </a:txBody>
                  <a:tcPr/>
                </a:tc>
                <a:tc>
                  <a:txBody>
                    <a:bodyPr/>
                    <a:lstStyle/>
                    <a:p>
                      <a:r>
                        <a:rPr lang="en-US" sz="1800" u="sng" dirty="0" smtClean="0"/>
                        <a:t>Saturn</a:t>
                      </a:r>
                      <a:endParaRPr lang="en-US" sz="1800" u="sng" dirty="0"/>
                    </a:p>
                  </a:txBody>
                  <a:tcPr/>
                </a:tc>
                <a:tc>
                  <a:txBody>
                    <a:bodyPr/>
                    <a:lstStyle/>
                    <a:p>
                      <a:r>
                        <a:rPr lang="en-US" sz="1800" u="sng" dirty="0" smtClean="0"/>
                        <a:t>Uranus</a:t>
                      </a:r>
                      <a:endParaRPr lang="en-US" sz="1800" u="sng" dirty="0"/>
                    </a:p>
                  </a:txBody>
                  <a:tcPr/>
                </a:tc>
                <a:tc>
                  <a:txBody>
                    <a:bodyPr/>
                    <a:lstStyle/>
                    <a:p>
                      <a:r>
                        <a:rPr lang="en-US" sz="1600" u="sng" dirty="0" smtClean="0"/>
                        <a:t>Neptune</a:t>
                      </a:r>
                      <a:endParaRPr lang="en-US" sz="1600" u="sng" dirty="0"/>
                    </a:p>
                  </a:txBody>
                  <a:tcPr/>
                </a:tc>
                <a:extLst>
                  <a:ext uri="{0D108BD9-81ED-4DB2-BD59-A6C34878D82A}">
                    <a16:rowId xmlns:a16="http://schemas.microsoft.com/office/drawing/2014/main" val="10000"/>
                  </a:ext>
                </a:extLst>
              </a:tr>
              <a:tr h="545432">
                <a:tc>
                  <a:txBody>
                    <a:bodyPr/>
                    <a:lstStyle/>
                    <a:p>
                      <a:r>
                        <a:rPr lang="en-US" sz="1400" b="1" dirty="0" smtClean="0"/>
                        <a:t>Rotation </a:t>
                      </a:r>
                      <a:r>
                        <a:rPr lang="en-US" sz="1200" b="1" dirty="0" smtClean="0"/>
                        <a:t>(Earth hours)</a:t>
                      </a:r>
                      <a:endParaRPr lang="en-US" sz="1200" b="1" dirty="0"/>
                    </a:p>
                  </a:txBody>
                  <a:tcPr/>
                </a:tc>
                <a:tc>
                  <a:txBody>
                    <a:bodyPr/>
                    <a:lstStyle/>
                    <a:p>
                      <a:pPr algn="ctr"/>
                      <a:r>
                        <a:rPr lang="en-US" sz="1800" b="1" dirty="0" smtClean="0">
                          <a:latin typeface="Arial" pitchFamily="34" charset="0"/>
                          <a:cs typeface="Arial" pitchFamily="34" charset="0"/>
                        </a:rPr>
                        <a:t>1407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5832</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24</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24.6</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9.9</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10.7</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17.2</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16.1</a:t>
                      </a:r>
                      <a:endParaRPr lang="en-US" sz="1800" b="1" dirty="0">
                        <a:latin typeface="Arial" pitchFamily="34" charset="0"/>
                        <a:cs typeface="Arial" pitchFamily="34" charset="0"/>
                      </a:endParaRPr>
                    </a:p>
                  </a:txBody>
                  <a:tcPr/>
                </a:tc>
                <a:extLst>
                  <a:ext uri="{0D108BD9-81ED-4DB2-BD59-A6C34878D82A}">
                    <a16:rowId xmlns:a16="http://schemas.microsoft.com/office/drawing/2014/main" val="10001"/>
                  </a:ext>
                </a:extLst>
              </a:tr>
              <a:tr h="545432">
                <a:tc>
                  <a:txBody>
                    <a:bodyPr/>
                    <a:lstStyle/>
                    <a:p>
                      <a:r>
                        <a:rPr lang="en-US" sz="1400" b="1" dirty="0" smtClean="0"/>
                        <a:t>Revolution</a:t>
                      </a:r>
                      <a:r>
                        <a:rPr lang="en-US" sz="1400" b="1" baseline="0" dirty="0" smtClean="0"/>
                        <a:t> </a:t>
                      </a:r>
                    </a:p>
                    <a:p>
                      <a:r>
                        <a:rPr lang="en-US" sz="1200" b="1" baseline="0" dirty="0" smtClean="0"/>
                        <a:t>(Earth years)</a:t>
                      </a:r>
                      <a:endParaRPr lang="en-US" sz="1200" b="1" dirty="0"/>
                    </a:p>
                  </a:txBody>
                  <a:tcPr/>
                </a:tc>
                <a:tc>
                  <a:txBody>
                    <a:bodyPr/>
                    <a:lstStyle/>
                    <a:p>
                      <a:pPr algn="ctr"/>
                      <a:r>
                        <a:rPr lang="en-US" sz="1800" b="1" dirty="0" smtClean="0">
                          <a:latin typeface="Arial" pitchFamily="34" charset="0"/>
                          <a:cs typeface="Arial" pitchFamily="34" charset="0"/>
                        </a:rPr>
                        <a:t>.24</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.61</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1.88</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11.9</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29.44</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83.8</a:t>
                      </a:r>
                      <a:endParaRPr lang="en-US" sz="18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163.8</a:t>
                      </a:r>
                    </a:p>
                    <a:p>
                      <a:pPr algn="ctr"/>
                      <a:endParaRPr lang="en-US" sz="1800" b="1" dirty="0">
                        <a:latin typeface="Arial" pitchFamily="34" charset="0"/>
                        <a:cs typeface="Arial" pitchFamily="34" charset="0"/>
                      </a:endParaRPr>
                    </a:p>
                  </a:txBody>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85599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Keplers</a:t>
            </a:r>
            <a:r>
              <a:rPr lang="en-US" dirty="0" smtClean="0"/>
              <a:t> Laws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389703"/>
            <a:ext cx="2588268" cy="212379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2451602"/>
            <a:ext cx="2895600" cy="235217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724" y="3917285"/>
            <a:ext cx="3192257" cy="2593162"/>
          </a:xfrm>
          <a:prstGeom prst="rect">
            <a:avLst/>
          </a:prstGeom>
        </p:spPr>
      </p:pic>
      <p:sp>
        <p:nvSpPr>
          <p:cNvPr id="3" name="Rectangle 2"/>
          <p:cNvSpPr/>
          <p:nvPr/>
        </p:nvSpPr>
        <p:spPr>
          <a:xfrm>
            <a:off x="1005272" y="3627691"/>
            <a:ext cx="288862" cy="369332"/>
          </a:xfrm>
          <a:prstGeom prst="rect">
            <a:avLst/>
          </a:prstGeom>
        </p:spPr>
        <p:txBody>
          <a:bodyPr wrap="none">
            <a:spAutoFit/>
          </a:bodyPr>
          <a:lstStyle/>
          <a:p>
            <a:r>
              <a:rPr lang="en-US" dirty="0"/>
              <a:t>1</a:t>
            </a:r>
          </a:p>
        </p:txBody>
      </p:sp>
      <p:sp>
        <p:nvSpPr>
          <p:cNvPr id="7" name="Rectangle 6"/>
          <p:cNvSpPr/>
          <p:nvPr/>
        </p:nvSpPr>
        <p:spPr>
          <a:xfrm>
            <a:off x="4115556" y="4953000"/>
            <a:ext cx="303288" cy="369332"/>
          </a:xfrm>
          <a:prstGeom prst="rect">
            <a:avLst/>
          </a:prstGeom>
        </p:spPr>
        <p:txBody>
          <a:bodyPr wrap="none">
            <a:spAutoFit/>
          </a:bodyPr>
          <a:lstStyle/>
          <a:p>
            <a:r>
              <a:rPr lang="en-US" dirty="0" smtClean="0"/>
              <a:t>2</a:t>
            </a:r>
            <a:endParaRPr lang="en-US" dirty="0"/>
          </a:p>
        </p:txBody>
      </p:sp>
      <p:sp>
        <p:nvSpPr>
          <p:cNvPr id="8" name="Rectangle 7"/>
          <p:cNvSpPr/>
          <p:nvPr/>
        </p:nvSpPr>
        <p:spPr>
          <a:xfrm>
            <a:off x="7373421" y="6478277"/>
            <a:ext cx="288862" cy="369332"/>
          </a:xfrm>
          <a:prstGeom prst="rect">
            <a:avLst/>
          </a:prstGeom>
        </p:spPr>
        <p:txBody>
          <a:bodyPr wrap="none">
            <a:spAutoFit/>
          </a:bodyPr>
          <a:lstStyle/>
          <a:p>
            <a:r>
              <a:rPr lang="en-US" dirty="0" smtClean="0"/>
              <a:t>3</a:t>
            </a:r>
            <a:endParaRPr lang="en-US" dirty="0"/>
          </a:p>
        </p:txBody>
      </p:sp>
    </p:spTree>
    <p:custDataLst>
      <p:tags r:id="rId1"/>
    </p:custDataLst>
    <p:extLst>
      <p:ext uri="{BB962C8B-B14F-4D97-AF65-F5344CB8AC3E}">
        <p14:creationId xmlns:p14="http://schemas.microsoft.com/office/powerpoint/2010/main" val="644902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Autofit/>
          </a:bodyPr>
          <a:lstStyle/>
          <a:p>
            <a:pPr marL="550926" indent="-514350"/>
            <a:r>
              <a:rPr lang="en-US" sz="4000" dirty="0" smtClean="0">
                <a:solidFill>
                  <a:srgbClr val="D60093"/>
                </a:solidFill>
              </a:rPr>
              <a:t>Kepler’s First Law:</a:t>
            </a:r>
            <a:r>
              <a:rPr lang="en-US" sz="3200" dirty="0" smtClean="0">
                <a:solidFill>
                  <a:srgbClr val="D60093"/>
                </a:solidFill>
              </a:rPr>
              <a:t> “The Law of Ellipses” The</a:t>
            </a:r>
            <a:r>
              <a:rPr lang="en-US" sz="3200" dirty="0">
                <a:solidFill>
                  <a:srgbClr val="D60093"/>
                </a:solidFill>
              </a:rPr>
              <a:t> orbit of every planet </a:t>
            </a:r>
            <a:r>
              <a:rPr lang="en-US" sz="3200" dirty="0" smtClean="0">
                <a:solidFill>
                  <a:srgbClr val="D60093"/>
                </a:solidFill>
              </a:rPr>
              <a:t>is an</a:t>
            </a:r>
            <a:r>
              <a:rPr lang="en-US" sz="3200" dirty="0">
                <a:solidFill>
                  <a:srgbClr val="D60093"/>
                </a:solidFill>
              </a:rPr>
              <a:t> ellipse with the Sun at one of the two foci.</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20" y="1600200"/>
            <a:ext cx="5465556" cy="4484751"/>
          </a:xfrm>
        </p:spPr>
      </p:pic>
      <p:sp>
        <p:nvSpPr>
          <p:cNvPr id="6" name="Rectangle 5"/>
          <p:cNvSpPr/>
          <p:nvPr/>
        </p:nvSpPr>
        <p:spPr>
          <a:xfrm>
            <a:off x="5725425" y="1902690"/>
            <a:ext cx="3317447" cy="369332"/>
          </a:xfrm>
          <a:prstGeom prst="rect">
            <a:avLst/>
          </a:prstGeom>
        </p:spPr>
        <p:txBody>
          <a:bodyPr wrap="none">
            <a:spAutoFit/>
          </a:bodyPr>
          <a:lstStyle/>
          <a:p>
            <a:r>
              <a:rPr lang="en-US" dirty="0"/>
              <a:t>“Part A” from yesterday’s activity</a:t>
            </a:r>
          </a:p>
        </p:txBody>
      </p:sp>
    </p:spTree>
    <p:custDataLst>
      <p:tags r:id="rId1"/>
    </p:custDataLst>
    <p:extLst>
      <p:ext uri="{BB962C8B-B14F-4D97-AF65-F5344CB8AC3E}">
        <p14:creationId xmlns:p14="http://schemas.microsoft.com/office/powerpoint/2010/main" val="1400644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6" y="192024"/>
            <a:ext cx="9037834" cy="1408176"/>
          </a:xfrm>
        </p:spPr>
        <p:txBody>
          <a:bodyPr>
            <a:noAutofit/>
          </a:bodyPr>
          <a:lstStyle/>
          <a:p>
            <a:pPr fontAlgn="base"/>
            <a:r>
              <a:rPr lang="en-US" sz="3200" u="sng" dirty="0"/>
              <a:t>Kepler’s First Law </a:t>
            </a:r>
            <a:r>
              <a:rPr lang="en-US" sz="3200" b="0" dirty="0"/>
              <a:t>describes the </a:t>
            </a:r>
            <a:r>
              <a:rPr lang="en-US" sz="3200" dirty="0"/>
              <a:t>shape</a:t>
            </a:r>
            <a:r>
              <a:rPr lang="en-US" sz="3200" b="0" dirty="0"/>
              <a:t> of an orbit. </a:t>
            </a:r>
            <a:r>
              <a:rPr lang="en-US" sz="3200" b="0" dirty="0">
                <a:solidFill>
                  <a:srgbClr val="00B0F0"/>
                </a:solidFill>
              </a:rPr>
              <a:t>The orbit of a planet </a:t>
            </a:r>
            <a:r>
              <a:rPr lang="en-US" sz="3200" b="0" dirty="0"/>
              <a:t>around the Sun (</a:t>
            </a:r>
            <a:r>
              <a:rPr lang="en-US" sz="3200" b="0" dirty="0">
                <a:solidFill>
                  <a:srgbClr val="00B0F0"/>
                </a:solidFill>
              </a:rPr>
              <a:t>or </a:t>
            </a:r>
            <a:r>
              <a:rPr lang="en-US" sz="3200" b="0" dirty="0" smtClean="0">
                <a:solidFill>
                  <a:srgbClr val="00B0F0"/>
                </a:solidFill>
              </a:rPr>
              <a:t>a </a:t>
            </a:r>
            <a:r>
              <a:rPr lang="en-US" sz="3200" b="0" dirty="0">
                <a:solidFill>
                  <a:srgbClr val="00B0F0"/>
                </a:solidFill>
              </a:rPr>
              <a:t>satellite </a:t>
            </a:r>
            <a:r>
              <a:rPr lang="en-US" sz="3200" b="0" dirty="0"/>
              <a:t>around a planet) is not a perfect circle. It </a:t>
            </a:r>
            <a:r>
              <a:rPr lang="en-US" sz="3200" b="0" dirty="0">
                <a:solidFill>
                  <a:srgbClr val="00B0F0"/>
                </a:solidFill>
              </a:rPr>
              <a:t>is </a:t>
            </a:r>
            <a:r>
              <a:rPr lang="en-US" sz="3200" b="0" dirty="0" smtClean="0">
                <a:solidFill>
                  <a:srgbClr val="00B0F0"/>
                </a:solidFill>
              </a:rPr>
              <a:t>an ellipse</a:t>
            </a:r>
            <a:r>
              <a:rPr lang="en-US" sz="3200" b="0" dirty="0" smtClean="0"/>
              <a:t>.</a:t>
            </a:r>
            <a:r>
              <a:rPr lang="en-US" sz="3200" dirty="0"/>
              <a:t/>
            </a:r>
            <a:br>
              <a:rPr lang="en-US" sz="3200" dirty="0"/>
            </a:br>
            <a:endParaRPr lang="en-US" sz="2400" dirty="0">
              <a:solidFill>
                <a:srgbClr val="D60093"/>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362200"/>
            <a:ext cx="5753100" cy="4314825"/>
          </a:xfrm>
        </p:spPr>
      </p:pic>
    </p:spTree>
    <p:custDataLst>
      <p:tags r:id="rId1"/>
    </p:custDataLst>
    <p:extLst>
      <p:ext uri="{BB962C8B-B14F-4D97-AF65-F5344CB8AC3E}">
        <p14:creationId xmlns:p14="http://schemas.microsoft.com/office/powerpoint/2010/main" val="1785015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42868</TotalTime>
  <Words>1471</Words>
  <Application>Microsoft Office PowerPoint</Application>
  <PresentationFormat>On-screen Show (4:3)</PresentationFormat>
  <Paragraphs>303</Paragraphs>
  <Slides>42</Slides>
  <Notes>1</Notes>
  <HiddenSlides>3</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Corbel</vt:lpstr>
      <vt:lpstr>Wingdings</vt:lpstr>
      <vt:lpstr>Wingdings 2</vt:lpstr>
      <vt:lpstr>Wingdings 3</vt:lpstr>
      <vt:lpstr>Module</vt:lpstr>
      <vt:lpstr>Turn this in to the basket near</vt:lpstr>
      <vt:lpstr>Retrograde Motion</vt:lpstr>
      <vt:lpstr>https://www.youtube.com/watch?v=72FrZz_zJFU</vt:lpstr>
      <vt:lpstr>PowerPoint Presentation</vt:lpstr>
      <vt:lpstr>What have we looked at so far?</vt:lpstr>
      <vt:lpstr>If some of you are having trouble on your planet data sheet – this might help</vt:lpstr>
      <vt:lpstr>Keplers Laws</vt:lpstr>
      <vt:lpstr>Kepler’s First Law: “The Law of Ellipses” The orbit of every planet is an ellipse with the Sun at one of the two foci.</vt:lpstr>
      <vt:lpstr>Kepler’s First Law describes the shape of an orbit. The orbit of a planet around the Sun (or a satellite around a planet) is not a perfect circle. It is an ellipse. </vt:lpstr>
      <vt:lpstr>It is not just planets that have elliptical orbits </vt:lpstr>
      <vt:lpstr>Both Earth and the Moon have elliptical orbits – Copernicus (heliocentric guy) didn’t know this</vt:lpstr>
      <vt:lpstr>Eccentricity </vt:lpstr>
      <vt:lpstr>First Law – easy explanation</vt:lpstr>
      <vt:lpstr>Kepler’s Second Law: “The Law of Equal Areas”  A line joining a planet and the Sun (radius) sweeps  out equal areas during equal intervals of time.  </vt:lpstr>
      <vt:lpstr>Kepler’s Second Law describes the way an object’s speed varies along its orbit. A planet’s orbital speed changes, depending on how far it is from the Sun. The closer a planet is to the Sun, the stronger the Sun’s gravitational pull on it, and the faster the planet moves. The farther it is from the Sun, the weaker the Sun’s gravitational pull, and the slower it moves in its orbit. </vt:lpstr>
      <vt:lpstr>Second Law – easy explanation</vt:lpstr>
      <vt:lpstr>Kepler’s Third Law: “The Law of Harmonies”             The square of the orbital period (1 revolution) of a planet is directly proportional to the cube of the semi-major axis (distance) of its orbit.  </vt:lpstr>
      <vt:lpstr>Semi Major Axis</vt:lpstr>
      <vt:lpstr>Kepler’s Third Law compares the motion of objects in orbits of different sizes. A planet farther from the Sun not only has a longer path than a closer planet, but it also travels slower, since the Sun’s gravitational pull on it is weaker. Therefore, the larger a planet’s orbit, the longer the planet takes to complete it.</vt:lpstr>
      <vt:lpstr>PowerPoint Presentation</vt:lpstr>
      <vt:lpstr>Monday 12/17</vt:lpstr>
      <vt:lpstr>Project: Turn in on Canvas</vt:lpstr>
      <vt:lpstr>If you are turning in a physical project</vt:lpstr>
      <vt:lpstr>Add this on the bottom line</vt:lpstr>
      <vt:lpstr>Mass and Gravity</vt:lpstr>
      <vt:lpstr>Mass and Gravity</vt:lpstr>
      <vt:lpstr>Gravity</vt:lpstr>
      <vt:lpstr>What objects feel Gravitational Force? Write the numbers down in your journal</vt:lpstr>
      <vt:lpstr>Galileo</vt:lpstr>
      <vt:lpstr>Gravity </vt:lpstr>
      <vt:lpstr>3 things to remember</vt:lpstr>
      <vt:lpstr>PowerPoint Presentation</vt:lpstr>
      <vt:lpstr>PowerPoint Presentation</vt:lpstr>
      <vt:lpstr>Newton’s Cannon</vt:lpstr>
      <vt:lpstr>Things to ponder</vt:lpstr>
      <vt:lpstr>PowerPoint Presentation</vt:lpstr>
      <vt:lpstr>What is Gravity?</vt:lpstr>
      <vt:lpstr>Mass and Gravity</vt:lpstr>
      <vt:lpstr>  Why do we not fly off the surface of the Earth and into the Sun when the Sun has thousands of times more gravity? </vt:lpstr>
      <vt:lpstr>Summing it up – In your science Journal</vt:lpstr>
      <vt:lpstr>Yesterday’s  Question:</vt:lpstr>
      <vt:lpstr>Classwork/Homework: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the solar system</dc:title>
  <dc:creator>Miller, Danielle L.</dc:creator>
  <cp:lastModifiedBy>Hyatt, Evan K.</cp:lastModifiedBy>
  <cp:revision>386</cp:revision>
  <cp:lastPrinted>2013-12-18T14:50:06Z</cp:lastPrinted>
  <dcterms:created xsi:type="dcterms:W3CDTF">2011-11-02T11:14:40Z</dcterms:created>
  <dcterms:modified xsi:type="dcterms:W3CDTF">2018-12-12T19:52:23Z</dcterms:modified>
</cp:coreProperties>
</file>