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461" r:id="rId2"/>
    <p:sldId id="497" r:id="rId3"/>
    <p:sldId id="503" r:id="rId4"/>
    <p:sldId id="504" r:id="rId5"/>
    <p:sldId id="500" r:id="rId6"/>
    <p:sldId id="508" r:id="rId7"/>
    <p:sldId id="474" r:id="rId8"/>
    <p:sldId id="510" r:id="rId9"/>
    <p:sldId id="509" r:id="rId10"/>
    <p:sldId id="511" r:id="rId11"/>
    <p:sldId id="520" r:id="rId12"/>
    <p:sldId id="512" r:id="rId13"/>
    <p:sldId id="523" r:id="rId14"/>
    <p:sldId id="483" r:id="rId15"/>
    <p:sldId id="476" r:id="rId16"/>
    <p:sldId id="518" r:id="rId17"/>
    <p:sldId id="516" r:id="rId18"/>
    <p:sldId id="517" r:id="rId19"/>
    <p:sldId id="477" r:id="rId20"/>
    <p:sldId id="478" r:id="rId21"/>
    <p:sldId id="479" r:id="rId22"/>
    <p:sldId id="480" r:id="rId23"/>
    <p:sldId id="533" r:id="rId24"/>
    <p:sldId id="481" r:id="rId25"/>
    <p:sldId id="527" r:id="rId26"/>
    <p:sldId id="482" r:id="rId27"/>
    <p:sldId id="514" r:id="rId28"/>
    <p:sldId id="515" r:id="rId29"/>
    <p:sldId id="528" r:id="rId30"/>
    <p:sldId id="459" r:id="rId31"/>
    <p:sldId id="460" r:id="rId32"/>
    <p:sldId id="529" r:id="rId33"/>
    <p:sldId id="468" r:id="rId34"/>
    <p:sldId id="530" r:id="rId35"/>
    <p:sldId id="531" r:id="rId36"/>
    <p:sldId id="488" r:id="rId37"/>
    <p:sldId id="489" r:id="rId38"/>
    <p:sldId id="490" r:id="rId39"/>
    <p:sldId id="491" r:id="rId40"/>
    <p:sldId id="519" r:id="rId41"/>
    <p:sldId id="538" r:id="rId42"/>
    <p:sldId id="539" r:id="rId43"/>
    <p:sldId id="537" r:id="rId44"/>
    <p:sldId id="536" r:id="rId45"/>
    <p:sldId id="263" r:id="rId46"/>
    <p:sldId id="484" r:id="rId47"/>
    <p:sldId id="534" r:id="rId48"/>
    <p:sldId id="506" r:id="rId49"/>
    <p:sldId id="524" r:id="rId50"/>
    <p:sldId id="532" r:id="rId51"/>
    <p:sldId id="521" r:id="rId52"/>
    <p:sldId id="505"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718" autoAdjust="0"/>
  </p:normalViewPr>
  <p:slideViewPr>
    <p:cSldViewPr>
      <p:cViewPr varScale="1">
        <p:scale>
          <a:sx n="141" d="100"/>
          <a:sy n="141" d="100"/>
        </p:scale>
        <p:origin x="1491" y="96"/>
      </p:cViewPr>
      <p:guideLst>
        <p:guide orient="horz" pos="2160"/>
        <p:guide pos="2880"/>
      </p:guideLst>
    </p:cSldViewPr>
  </p:slideViewPr>
  <p:outlineViewPr>
    <p:cViewPr>
      <p:scale>
        <a:sx n="33" d="100"/>
        <a:sy n="33" d="100"/>
      </p:scale>
      <p:origin x="0" y="-13680"/>
    </p:cViewPr>
  </p:outlineViewPr>
  <p:notesTextViewPr>
    <p:cViewPr>
      <p:scale>
        <a:sx n="3" d="2"/>
        <a:sy n="3" d="2"/>
      </p:scale>
      <p:origin x="0" y="0"/>
    </p:cViewPr>
  </p:notesTextViewPr>
  <p:sorterViewPr>
    <p:cViewPr>
      <p:scale>
        <a:sx n="60" d="100"/>
        <a:sy n="60" d="100"/>
      </p:scale>
      <p:origin x="0" y="0"/>
    </p:cViewPr>
  </p:sorterViewPr>
  <p:notesViewPr>
    <p:cSldViewPr>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9F4883-8D90-4304-BCC4-19C0AC8427DB}" type="datetimeFigureOut">
              <a:rPr lang="en-US" smtClean="0"/>
              <a:pPr/>
              <a:t>12/6/2018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921617-BA68-462A-8006-3FCF5D077884}" type="slidenum">
              <a:rPr lang="en-US" smtClean="0"/>
              <a:pPr/>
              <a:t>‹#›</a:t>
            </a:fld>
            <a:endParaRPr lang="en-US"/>
          </a:p>
        </p:txBody>
      </p:sp>
    </p:spTree>
    <p:extLst>
      <p:ext uri="{BB962C8B-B14F-4D97-AF65-F5344CB8AC3E}">
        <p14:creationId xmlns:p14="http://schemas.microsoft.com/office/powerpoint/2010/main" val="165934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FF7F42-5720-46E3-A859-73AFA7774B71}" type="datetimeFigureOut">
              <a:rPr lang="en-US" smtClean="0"/>
              <a:pPr/>
              <a:t>12/6/2018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671028-27B1-44B0-8ED2-955AA12FDF80}" type="slidenum">
              <a:rPr lang="en-US" smtClean="0"/>
              <a:pPr/>
              <a:t>‹#›</a:t>
            </a:fld>
            <a:endParaRPr lang="en-US" dirty="0"/>
          </a:p>
        </p:txBody>
      </p:sp>
    </p:spTree>
    <p:extLst>
      <p:ext uri="{BB962C8B-B14F-4D97-AF65-F5344CB8AC3E}">
        <p14:creationId xmlns:p14="http://schemas.microsoft.com/office/powerpoint/2010/main" val="234761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71028-27B1-44B0-8ED2-955AA12FDF80}" type="slidenum">
              <a:rPr lang="en-US" smtClean="0"/>
              <a:pPr/>
              <a:t>15</a:t>
            </a:fld>
            <a:endParaRPr lang="en-US" dirty="0"/>
          </a:p>
        </p:txBody>
      </p:sp>
    </p:spTree>
    <p:extLst>
      <p:ext uri="{BB962C8B-B14F-4D97-AF65-F5344CB8AC3E}">
        <p14:creationId xmlns:p14="http://schemas.microsoft.com/office/powerpoint/2010/main" val="31566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1C285-EADD-4F88-867D-A94815DD4A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CBCC937-4850-429D-9983-CE9A4CF99B91}"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1C285-EADD-4F88-867D-A94815DD4A5F}"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CBCC937-4850-429D-9983-CE9A4CF99B91}" type="datetimeFigureOut">
              <a:rPr lang="en-US" smtClean="0"/>
              <a:pPr/>
              <a:t>12/6/2018</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681C285-EADD-4F88-867D-A94815DD4A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CBCC937-4850-429D-9983-CE9A4CF99B91}" type="datetimeFigureOut">
              <a:rPr lang="en-US" smtClean="0"/>
              <a:pPr/>
              <a:t>12/6/2018</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681C285-EADD-4F88-867D-A94815DD4A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SQTKGXmITZ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gemini.edu/node/11893" TargetMode="Externa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3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h3ppbbYXMx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26" Type="http://schemas.openxmlformats.org/officeDocument/2006/relationships/image" Target="../media/image28.jpeg"/><Relationship Id="rId3" Type="http://schemas.openxmlformats.org/officeDocument/2006/relationships/image" Target="../media/image5.jpg"/><Relationship Id="rId21" Type="http://schemas.openxmlformats.org/officeDocument/2006/relationships/image" Target="../media/image23.jpe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5" Type="http://schemas.openxmlformats.org/officeDocument/2006/relationships/image" Target="../media/image27.jpg"/><Relationship Id="rId2" Type="http://schemas.openxmlformats.org/officeDocument/2006/relationships/image" Target="../media/image4.jpg"/><Relationship Id="rId16" Type="http://schemas.openxmlformats.org/officeDocument/2006/relationships/image" Target="../media/image18.JPG"/><Relationship Id="rId20" Type="http://schemas.openxmlformats.org/officeDocument/2006/relationships/image" Target="../media/image22.jpg"/><Relationship Id="rId29" Type="http://schemas.openxmlformats.org/officeDocument/2006/relationships/image" Target="../media/image31.jp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g"/><Relationship Id="rId24" Type="http://schemas.openxmlformats.org/officeDocument/2006/relationships/image" Target="../media/image26.jpg"/><Relationship Id="rId5" Type="http://schemas.openxmlformats.org/officeDocument/2006/relationships/image" Target="../media/image7.jpg"/><Relationship Id="rId15" Type="http://schemas.openxmlformats.org/officeDocument/2006/relationships/image" Target="../media/image17.jpg"/><Relationship Id="rId23" Type="http://schemas.openxmlformats.org/officeDocument/2006/relationships/image" Target="../media/image25.jpg"/><Relationship Id="rId28" Type="http://schemas.openxmlformats.org/officeDocument/2006/relationships/image" Target="../media/image30.jpg"/><Relationship Id="rId10" Type="http://schemas.openxmlformats.org/officeDocument/2006/relationships/image" Target="../media/image12.jpg"/><Relationship Id="rId19" Type="http://schemas.openxmlformats.org/officeDocument/2006/relationships/image" Target="../media/image21.jpeg"/><Relationship Id="rId31" Type="http://schemas.openxmlformats.org/officeDocument/2006/relationships/image" Target="../media/image33.jpe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 Id="rId22" Type="http://schemas.openxmlformats.org/officeDocument/2006/relationships/image" Target="../media/image24.jpg"/><Relationship Id="rId27" Type="http://schemas.openxmlformats.org/officeDocument/2006/relationships/image" Target="../media/image29.jpeg"/><Relationship Id="rId30" Type="http://schemas.openxmlformats.org/officeDocument/2006/relationships/image" Target="../media/image32.jpg"/></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4tw_RiQp6H8" TargetMode="External"/><Relationship Id="rId1" Type="http://schemas.openxmlformats.org/officeDocument/2006/relationships/tags" Target="../tags/tag25.xml"/><Relationship Id="rId4" Type="http://schemas.openxmlformats.org/officeDocument/2006/relationships/image" Target="../media/image83.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533400"/>
          </a:xfrm>
        </p:spPr>
        <p:txBody>
          <a:bodyPr>
            <a:normAutofit/>
          </a:bodyPr>
          <a:lstStyle/>
          <a:p>
            <a:r>
              <a:rPr lang="en-US" sz="2000" dirty="0"/>
              <a:t>Send in your number </a:t>
            </a:r>
          </a:p>
        </p:txBody>
      </p:sp>
      <p:sp>
        <p:nvSpPr>
          <p:cNvPr id="3" name="Content Placeholder 2"/>
          <p:cNvSpPr>
            <a:spLocks noGrp="1"/>
          </p:cNvSpPr>
          <p:nvPr>
            <p:ph idx="1"/>
          </p:nvPr>
        </p:nvSpPr>
        <p:spPr>
          <a:xfrm>
            <a:off x="4482" y="1444390"/>
            <a:ext cx="9144000" cy="5413610"/>
          </a:xfrm>
        </p:spPr>
        <p:txBody>
          <a:bodyPr>
            <a:normAutofit fontScale="47500" lnSpcReduction="20000"/>
          </a:bodyPr>
          <a:lstStyle/>
          <a:p>
            <a:pPr lvl="0">
              <a:lnSpc>
                <a:spcPct val="170000"/>
              </a:lnSpc>
            </a:pPr>
            <a:r>
              <a:rPr lang="en-US" sz="3500" dirty="0"/>
              <a:t>Understand how our view of the solar system has changed over time and how discoveries made have led to our changing our view of the solar system.</a:t>
            </a:r>
          </a:p>
          <a:p>
            <a:pPr lvl="0">
              <a:lnSpc>
                <a:spcPct val="170000"/>
              </a:lnSpc>
            </a:pPr>
            <a:r>
              <a:rPr lang="en-US" sz="3500" dirty="0"/>
              <a:t>Learn planetary characteristics such as number of moons, size, composition, type of atmosphere, gravity, temperature and surface features.</a:t>
            </a:r>
          </a:p>
          <a:p>
            <a:pPr lvl="0">
              <a:lnSpc>
                <a:spcPct val="170000"/>
              </a:lnSpc>
            </a:pPr>
            <a:r>
              <a:rPr lang="en-US" sz="3500" dirty="0"/>
              <a:t>Understand the movement of planetary bodies.</a:t>
            </a:r>
          </a:p>
          <a:p>
            <a:pPr lvl="0">
              <a:lnSpc>
                <a:spcPct val="170000"/>
              </a:lnSpc>
            </a:pPr>
            <a:r>
              <a:rPr lang="en-US" sz="3500" b="1" u="sng" dirty="0"/>
              <a:t>Understand which planetary characteristics are more important than others when it relates to our understanding of other worlds. </a:t>
            </a:r>
          </a:p>
          <a:p>
            <a:pPr lvl="0">
              <a:lnSpc>
                <a:spcPct val="170000"/>
              </a:lnSpc>
            </a:pPr>
            <a:r>
              <a:rPr lang="en-US" sz="3500" dirty="0"/>
              <a:t>Understand how proximity to the sun influences planets.</a:t>
            </a:r>
          </a:p>
          <a:p>
            <a:pPr lvl="0">
              <a:lnSpc>
                <a:spcPct val="170000"/>
              </a:lnSpc>
            </a:pPr>
            <a:r>
              <a:rPr lang="en-US" sz="3500" dirty="0"/>
              <a:t>Understand the methods and tools scientists use to learn about other planets and moons in our solar system.</a:t>
            </a:r>
          </a:p>
          <a:p>
            <a:pPr lvl="0">
              <a:lnSpc>
                <a:spcPct val="170000"/>
              </a:lnSpc>
            </a:pPr>
            <a:r>
              <a:rPr lang="en-US" sz="3500" dirty="0"/>
              <a:t>Understand the conditions needed for a habitable world and determine if there are habitable worlds in our solar system or outside the solar system.</a:t>
            </a:r>
          </a:p>
          <a:p>
            <a:pPr lvl="0">
              <a:lnSpc>
                <a:spcPct val="170000"/>
              </a:lnSpc>
            </a:pPr>
            <a:r>
              <a:rPr lang="en-US" sz="3500" dirty="0"/>
              <a:t>Understand how we look for and study solar systems other than our own.</a:t>
            </a:r>
          </a:p>
          <a:p>
            <a:endParaRPr lang="en-US" dirty="0"/>
          </a:p>
        </p:txBody>
      </p:sp>
      <p:sp>
        <p:nvSpPr>
          <p:cNvPr id="10" name="Rectangle 9"/>
          <p:cNvSpPr/>
          <p:nvPr/>
        </p:nvSpPr>
        <p:spPr>
          <a:xfrm>
            <a:off x="2362200" y="-26894"/>
            <a:ext cx="6858000" cy="1569660"/>
          </a:xfrm>
          <a:prstGeom prst="rect">
            <a:avLst/>
          </a:prstGeom>
        </p:spPr>
        <p:txBody>
          <a:bodyPr wrap="square">
            <a:spAutoFit/>
          </a:bodyPr>
          <a:lstStyle/>
          <a:p>
            <a:pPr marL="342900" indent="-342900" fontAlgn="t">
              <a:buFont typeface="+mj-lt"/>
              <a:buAutoNum type="arabicPeriod"/>
            </a:pPr>
            <a:r>
              <a:rPr lang="en-US" sz="1600" b="1" u="sng" dirty="0">
                <a:solidFill>
                  <a:srgbClr val="FFFF00"/>
                </a:solidFill>
              </a:rPr>
              <a:t>Complex Knowledge</a:t>
            </a:r>
            <a:r>
              <a:rPr lang="en-US" sz="1600" dirty="0">
                <a:solidFill>
                  <a:srgbClr val="FFFF00"/>
                </a:solidFill>
              </a:rPr>
              <a:t>:  demonstrations of learning that go </a:t>
            </a:r>
            <a:r>
              <a:rPr lang="en-US" sz="1600" dirty="0" err="1">
                <a:solidFill>
                  <a:srgbClr val="FFFF00"/>
                </a:solidFill>
              </a:rPr>
              <a:t>aboveand</a:t>
            </a:r>
            <a:r>
              <a:rPr lang="en-US" sz="1600" dirty="0">
                <a:solidFill>
                  <a:srgbClr val="FFFF00"/>
                </a:solidFill>
              </a:rPr>
              <a:t> above and beyond what was explicitly taught.</a:t>
            </a:r>
          </a:p>
          <a:p>
            <a:pPr marL="342900" indent="-342900" fontAlgn="t">
              <a:buFont typeface="+mj-lt"/>
              <a:buAutoNum type="arabicPeriod"/>
            </a:pPr>
            <a:r>
              <a:rPr lang="en-US" sz="1600" b="1" u="sng" dirty="0">
                <a:solidFill>
                  <a:srgbClr val="FFFF00"/>
                </a:solidFill>
              </a:rPr>
              <a:t>Knowledge</a:t>
            </a:r>
            <a:r>
              <a:rPr lang="en-US" sz="1600" dirty="0">
                <a:solidFill>
                  <a:srgbClr val="FFFF00"/>
                </a:solidFill>
              </a:rPr>
              <a:t>: meeting the learning goals and expectations.</a:t>
            </a:r>
          </a:p>
          <a:p>
            <a:pPr marL="342900" indent="-342900" fontAlgn="t">
              <a:buFont typeface="+mj-lt"/>
              <a:buAutoNum type="arabicPeriod"/>
            </a:pPr>
            <a:r>
              <a:rPr lang="en-US" sz="1600" b="1" u="sng" dirty="0">
                <a:solidFill>
                  <a:srgbClr val="FFFF00"/>
                </a:solidFill>
              </a:rPr>
              <a:t>Foundational knowledge</a:t>
            </a:r>
            <a:r>
              <a:rPr lang="en-US" sz="1600" dirty="0">
                <a:solidFill>
                  <a:srgbClr val="FFFF00"/>
                </a:solidFill>
              </a:rPr>
              <a:t>: simpler procedures, isolated details, vocabulary.</a:t>
            </a:r>
          </a:p>
          <a:p>
            <a:pPr marL="342900" indent="-342900" fontAlgn="t">
              <a:buFont typeface="+mj-lt"/>
              <a:buAutoNum type="arabicPeriod"/>
            </a:pPr>
            <a:r>
              <a:rPr lang="en-US" sz="1600" b="1" u="sng" dirty="0">
                <a:solidFill>
                  <a:srgbClr val="FFFF00"/>
                </a:solidFill>
              </a:rPr>
              <a:t>Limited knowledge</a:t>
            </a:r>
            <a:r>
              <a:rPr lang="en-US" sz="1600" dirty="0">
                <a:solidFill>
                  <a:srgbClr val="FFFF00"/>
                </a:solidFill>
              </a:rPr>
              <a:t>: know very little details but working toward a higher level</a:t>
            </a:r>
            <a:r>
              <a:rPr lang="en-US" sz="1200" dirty="0">
                <a:solidFill>
                  <a:srgbClr val="FFFF00"/>
                </a:solidFill>
              </a:rPr>
              <a:t>.</a:t>
            </a:r>
          </a:p>
        </p:txBody>
      </p:sp>
    </p:spTree>
    <p:custDataLst>
      <p:tags r:id="rId1"/>
    </p:custDataLst>
    <p:extLst>
      <p:ext uri="{BB962C8B-B14F-4D97-AF65-F5344CB8AC3E}">
        <p14:creationId xmlns:p14="http://schemas.microsoft.com/office/powerpoint/2010/main" val="91990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06545"/>
            <a:ext cx="9143999" cy="5362535"/>
          </a:xfrm>
        </p:spPr>
      </p:pic>
    </p:spTree>
    <p:extLst>
      <p:ext uri="{BB962C8B-B14F-4D97-AF65-F5344CB8AC3E}">
        <p14:creationId xmlns:p14="http://schemas.microsoft.com/office/powerpoint/2010/main" val="368424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atmosphere?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87" y="1600200"/>
            <a:ext cx="8961606" cy="5029200"/>
          </a:xfrm>
        </p:spPr>
      </p:pic>
    </p:spTree>
    <p:extLst>
      <p:ext uri="{BB962C8B-B14F-4D97-AF65-F5344CB8AC3E}">
        <p14:creationId xmlns:p14="http://schemas.microsoft.com/office/powerpoint/2010/main" val="323551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p>
        </p:txBody>
      </p:sp>
      <p:sp>
        <p:nvSpPr>
          <p:cNvPr id="3" name="Content Placeholder 2"/>
          <p:cNvSpPr>
            <a:spLocks noGrp="1"/>
          </p:cNvSpPr>
          <p:nvPr>
            <p:ph idx="1"/>
          </p:nvPr>
        </p:nvSpPr>
        <p:spPr>
          <a:xfrm>
            <a:off x="76200" y="1581538"/>
            <a:ext cx="8229600" cy="1730009"/>
          </a:xfrm>
        </p:spPr>
        <p:txBody>
          <a:bodyPr/>
          <a:lstStyle/>
          <a:p>
            <a:r>
              <a:rPr lang="en-US" dirty="0"/>
              <a:t>What should it be made of?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46543"/>
            <a:ext cx="5729504" cy="4355908"/>
          </a:xfrm>
          <a:prstGeom prst="rect">
            <a:avLst/>
          </a:prstGeom>
        </p:spPr>
      </p:pic>
    </p:spTree>
    <p:extLst>
      <p:ext uri="{BB962C8B-B14F-4D97-AF65-F5344CB8AC3E}">
        <p14:creationId xmlns:p14="http://schemas.microsoft.com/office/powerpoint/2010/main" val="9356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t>
            </a:r>
            <a:endParaRPr lang="en-US" dirty="0"/>
          </a:p>
        </p:txBody>
      </p:sp>
      <p:sp>
        <p:nvSpPr>
          <p:cNvPr id="3" name="Content Placeholder 2"/>
          <p:cNvSpPr>
            <a:spLocks noGrp="1"/>
          </p:cNvSpPr>
          <p:nvPr>
            <p:ph idx="1"/>
          </p:nvPr>
        </p:nvSpPr>
        <p:spPr>
          <a:xfrm>
            <a:off x="76200" y="1581538"/>
            <a:ext cx="2667000" cy="1730009"/>
          </a:xfrm>
        </p:spPr>
        <p:txBody>
          <a:bodyPr/>
          <a:lstStyle/>
          <a:p>
            <a:r>
              <a:rPr lang="en-US" dirty="0" smtClean="0"/>
              <a:t>What does it orbit?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42304"/>
            <a:ext cx="6096000" cy="5015696"/>
          </a:xfrm>
          <a:prstGeom prst="rect">
            <a:avLst/>
          </a:prstGeom>
        </p:spPr>
      </p:pic>
    </p:spTree>
    <p:extLst>
      <p:ext uri="{BB962C8B-B14F-4D97-AF65-F5344CB8AC3E}">
        <p14:creationId xmlns:p14="http://schemas.microsoft.com/office/powerpoint/2010/main" val="248520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in the day…</a:t>
            </a:r>
          </a:p>
        </p:txBody>
      </p:sp>
      <p:sp>
        <p:nvSpPr>
          <p:cNvPr id="3" name="Content Placeholder 2"/>
          <p:cNvSpPr>
            <a:spLocks noGrp="1"/>
          </p:cNvSpPr>
          <p:nvPr>
            <p:ph idx="1"/>
          </p:nvPr>
        </p:nvSpPr>
        <p:spPr/>
        <p:txBody>
          <a:bodyPr/>
          <a:lstStyle/>
          <a:p>
            <a:r>
              <a:rPr lang="en-US" dirty="0"/>
              <a:t>If you were a student in astronomy class in 1850 how many planets would your teacher have taught you about?</a:t>
            </a:r>
          </a:p>
          <a:p>
            <a:endParaRPr lang="en-US" dirty="0"/>
          </a:p>
        </p:txBody>
      </p:sp>
    </p:spTree>
    <p:custDataLst>
      <p:tags r:id="rId1"/>
    </p:custDataLst>
    <p:extLst>
      <p:ext uri="{BB962C8B-B14F-4D97-AF65-F5344CB8AC3E}">
        <p14:creationId xmlns:p14="http://schemas.microsoft.com/office/powerpoint/2010/main" val="296064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Planets throughout History</a:t>
            </a:r>
          </a:p>
        </p:txBody>
      </p:sp>
      <p:sp>
        <p:nvSpPr>
          <p:cNvPr id="5" name="Content Placeholder 4"/>
          <p:cNvSpPr>
            <a:spLocks noGrp="1"/>
          </p:cNvSpPr>
          <p:nvPr>
            <p:ph idx="1"/>
          </p:nvPr>
        </p:nvSpPr>
        <p:spPr>
          <a:xfrm>
            <a:off x="-152400" y="1335895"/>
            <a:ext cx="8229600" cy="4625609"/>
          </a:xfrm>
        </p:spPr>
        <p:txBody>
          <a:bodyPr/>
          <a:lstStyle/>
          <a:p>
            <a:r>
              <a:rPr lang="en-US" dirty="0"/>
              <a:t>Pre 1543-  7 planets</a:t>
            </a:r>
          </a:p>
          <a:p>
            <a:r>
              <a:rPr lang="en-US" dirty="0"/>
              <a:t>1543- 6 planets</a:t>
            </a:r>
          </a:p>
          <a:p>
            <a:r>
              <a:rPr lang="en-US" dirty="0"/>
              <a:t>1781- 7 planets</a:t>
            </a:r>
          </a:p>
          <a:p>
            <a:r>
              <a:rPr lang="en-US" dirty="0"/>
              <a:t>1781-1851 – </a:t>
            </a:r>
          </a:p>
          <a:p>
            <a:pPr lvl="1"/>
            <a:r>
              <a:rPr lang="en-US" dirty="0"/>
              <a:t>up to 23 planets!</a:t>
            </a:r>
          </a:p>
          <a:p>
            <a:r>
              <a:rPr lang="en-US" dirty="0"/>
              <a:t>1852- 8 planets</a:t>
            </a:r>
          </a:p>
          <a:p>
            <a:r>
              <a:rPr lang="en-US" dirty="0"/>
              <a:t>1930 – 9 planets</a:t>
            </a:r>
          </a:p>
          <a:p>
            <a:r>
              <a:rPr lang="en-US" dirty="0"/>
              <a:t>2006 – 8 planets</a:t>
            </a:r>
          </a:p>
        </p:txBody>
      </p:sp>
      <p:pic>
        <p:nvPicPr>
          <p:cNvPr id="1026" name="Picture 2" descr="https://lh6.googleusercontent.com/VAFmJ7djUcOdMh-Xytw7lYk3e8JMFCOywFzCQqcXriBQwSnjTSAmKr3bO7VGrSCXuAlqkx0Mgi0PdfB5K6ltwTsMr-mN21mCyAOLtIxfReLbHE759Y-wKkQoo3pO4z-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205" y="1828800"/>
            <a:ext cx="6109252" cy="487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6111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amond(in)">
                                      <p:cBhvr>
                                        <p:cTn id="17" dur="2000"/>
                                        <p:tgtEl>
                                          <p:spTgt spid="5">
                                            <p:txEl>
                                              <p:pRg st="3" end="3"/>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amond(in)">
                                      <p:cBhvr>
                                        <p:cTn id="20" dur="2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amond(in)">
                                      <p:cBhvr>
                                        <p:cTn id="25" dur="20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diamond(in)">
                                      <p:cBhvr>
                                        <p:cTn id="30" dur="20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diamond(in)">
                                      <p:cBhvr>
                                        <p:cTn id="35" dur="2000"/>
                                        <p:tgtEl>
                                          <p:spTgt spid="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44650"/>
            <a:ext cx="8861776" cy="4984749"/>
          </a:xfrm>
        </p:spPr>
      </p:pic>
    </p:spTree>
    <p:extLst>
      <p:ext uri="{BB962C8B-B14F-4D97-AF65-F5344CB8AC3E}">
        <p14:creationId xmlns:p14="http://schemas.microsoft.com/office/powerpoint/2010/main" val="3772765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19200"/>
            <a:ext cx="6988810" cy="8736013"/>
          </a:xfrm>
        </p:spPr>
      </p:pic>
    </p:spTree>
    <p:extLst>
      <p:ext uri="{BB962C8B-B14F-4D97-AF65-F5344CB8AC3E}">
        <p14:creationId xmlns:p14="http://schemas.microsoft.com/office/powerpoint/2010/main" val="2247644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01725"/>
            <a:ext cx="8382000" cy="5762625"/>
          </a:xfrm>
        </p:spPr>
      </p:pic>
    </p:spTree>
    <p:extLst>
      <p:ext uri="{BB962C8B-B14F-4D97-AF65-F5344CB8AC3E}">
        <p14:creationId xmlns:p14="http://schemas.microsoft.com/office/powerpoint/2010/main" val="4237183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Autofit/>
          </a:bodyPr>
          <a:lstStyle/>
          <a:p>
            <a:r>
              <a:rPr lang="en-US" sz="2800" dirty="0"/>
              <a:t>The definition of planet set in Prague in 2006 by the </a:t>
            </a:r>
            <a:r>
              <a:rPr lang="en-US" sz="2800" b="0" i="1" dirty="0"/>
              <a:t>International Astronomical Union </a:t>
            </a:r>
            <a:r>
              <a:rPr lang="en-US" sz="2800" i="1" dirty="0"/>
              <a:t>(IAU) </a:t>
            </a:r>
            <a:r>
              <a:rPr lang="en-US" sz="2800" dirty="0"/>
              <a:t>states that, in the Solar System, </a:t>
            </a:r>
            <a:r>
              <a:rPr lang="en-US" sz="2800" dirty="0">
                <a:solidFill>
                  <a:srgbClr val="D60093"/>
                </a:solidFill>
              </a:rPr>
              <a:t>a </a:t>
            </a:r>
            <a:r>
              <a:rPr lang="en-US" sz="4000" u="sng" dirty="0">
                <a:solidFill>
                  <a:srgbClr val="D60093"/>
                </a:solidFill>
              </a:rPr>
              <a:t>Planet</a:t>
            </a:r>
            <a:r>
              <a:rPr lang="en-US" sz="4000" dirty="0">
                <a:solidFill>
                  <a:srgbClr val="D60093"/>
                </a:solidFill>
              </a:rPr>
              <a:t> </a:t>
            </a:r>
            <a:r>
              <a:rPr lang="en-US" sz="2800" dirty="0">
                <a:solidFill>
                  <a:srgbClr val="D60093"/>
                </a:solidFill>
              </a:rPr>
              <a:t>is a celestial body that:</a:t>
            </a:r>
          </a:p>
        </p:txBody>
      </p:sp>
      <p:sp>
        <p:nvSpPr>
          <p:cNvPr id="3" name="Content Placeholder 2"/>
          <p:cNvSpPr>
            <a:spLocks noGrp="1"/>
          </p:cNvSpPr>
          <p:nvPr>
            <p:ph idx="1"/>
          </p:nvPr>
        </p:nvSpPr>
        <p:spPr/>
        <p:txBody>
          <a:bodyPr/>
          <a:lstStyle/>
          <a:p>
            <a:pPr marL="514350" indent="-514350">
              <a:buFont typeface="Wingdings" pitchFamily="2" charset="2"/>
              <a:buChar char="ü"/>
            </a:pPr>
            <a:r>
              <a:rPr lang="en-US" b="1" dirty="0">
                <a:solidFill>
                  <a:srgbClr val="D60093"/>
                </a:solidFill>
              </a:rPr>
              <a:t>is in orbit </a:t>
            </a:r>
            <a:r>
              <a:rPr lang="en-US" b="1" u="sng" dirty="0">
                <a:solidFill>
                  <a:srgbClr val="D60093"/>
                </a:solidFill>
              </a:rPr>
              <a:t>around the sun</a:t>
            </a:r>
            <a:r>
              <a:rPr lang="en-US" b="1" dirty="0">
                <a:solidFill>
                  <a:srgbClr val="D60093"/>
                </a:solidFill>
              </a:rPr>
              <a:t> (is not a satellite/moon) </a:t>
            </a:r>
          </a:p>
          <a:p>
            <a:pPr marL="514350" indent="-514350">
              <a:buFont typeface="Wingdings" pitchFamily="2" charset="2"/>
              <a:buChar char="ü"/>
            </a:pPr>
            <a:endParaRPr lang="en-US" b="1" dirty="0"/>
          </a:p>
          <a:p>
            <a:pPr marL="514350" indent="-514350">
              <a:buFont typeface="Wingdings" pitchFamily="2" charset="2"/>
              <a:buChar char="ü"/>
            </a:pPr>
            <a:r>
              <a:rPr lang="en-US" b="1" dirty="0">
                <a:solidFill>
                  <a:srgbClr val="D60093"/>
                </a:solidFill>
              </a:rPr>
              <a:t>has sufficient mass (and therefore gravity) to assume a </a:t>
            </a:r>
            <a:r>
              <a:rPr lang="en-US" b="1" u="sng" dirty="0">
                <a:solidFill>
                  <a:srgbClr val="D60093"/>
                </a:solidFill>
              </a:rPr>
              <a:t>nearly round shape</a:t>
            </a:r>
          </a:p>
          <a:p>
            <a:pPr marL="0" indent="0">
              <a:buNone/>
            </a:pPr>
            <a:endParaRPr lang="en-US" b="1" dirty="0"/>
          </a:p>
          <a:p>
            <a:pPr marL="514350" indent="-514350">
              <a:buFont typeface="Wingdings" pitchFamily="2" charset="2"/>
              <a:buChar char="ü"/>
            </a:pPr>
            <a:r>
              <a:rPr lang="en-US" b="1" dirty="0">
                <a:solidFill>
                  <a:srgbClr val="D60093"/>
                </a:solidFill>
              </a:rPr>
              <a:t>has </a:t>
            </a:r>
            <a:r>
              <a:rPr lang="en-US" b="1" u="sng" dirty="0">
                <a:solidFill>
                  <a:srgbClr val="D60093"/>
                </a:solidFill>
              </a:rPr>
              <a:t>cleared the neighborhood </a:t>
            </a:r>
            <a:r>
              <a:rPr lang="en-US" b="1" dirty="0">
                <a:solidFill>
                  <a:srgbClr val="D60093"/>
                </a:solidFill>
              </a:rPr>
              <a:t>around its orbit (gravitationally dominant)</a:t>
            </a:r>
          </a:p>
          <a:p>
            <a:endParaRPr lang="en-US" dirty="0"/>
          </a:p>
        </p:txBody>
      </p:sp>
    </p:spTree>
    <p:custDataLst>
      <p:tags r:id="rId1"/>
    </p:custDataLst>
    <p:extLst>
      <p:ext uri="{BB962C8B-B14F-4D97-AF65-F5344CB8AC3E}">
        <p14:creationId xmlns:p14="http://schemas.microsoft.com/office/powerpoint/2010/main" val="21989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0"/>
                                        <p:tgtEl>
                                          <p:spTgt spid="3">
                                            <p:txEl>
                                              <p:pRg st="2" end="2"/>
                                            </p:txEl>
                                          </p:spTgt>
                                        </p:tgtEl>
                                      </p:cBhvr>
                                    </p:animEffect>
                                    <p:anim calcmode="lin" valueType="num">
                                      <p:cBhvr>
                                        <p:cTn id="15"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500"/>
                                        <p:tgtEl>
                                          <p:spTgt spid="3">
                                            <p:txEl>
                                              <p:pRg st="4" end="4"/>
                                            </p:txEl>
                                          </p:spTgt>
                                        </p:tgtEl>
                                      </p:cBhvr>
                                    </p:animEffect>
                                    <p:anim calcmode="lin" valueType="num">
                                      <p:cBhvr>
                                        <p:cTn id="22"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p:txBody>
          <a:bodyPr/>
          <a:lstStyle/>
          <a:p>
            <a:pPr>
              <a:lnSpc>
                <a:spcPct val="150000"/>
              </a:lnSpc>
            </a:pPr>
            <a:r>
              <a:rPr lang="en-US" dirty="0"/>
              <a:t>Your Project is </a:t>
            </a:r>
            <a:r>
              <a:rPr lang="en-US">
                <a:solidFill>
                  <a:schemeClr val="accent5">
                    <a:lumMod val="75000"/>
                  </a:schemeClr>
                </a:solidFill>
              </a:rPr>
              <a:t>due </a:t>
            </a:r>
            <a:r>
              <a:rPr lang="en-US" smtClean="0">
                <a:solidFill>
                  <a:schemeClr val="accent5">
                    <a:lumMod val="75000"/>
                  </a:schemeClr>
                </a:solidFill>
              </a:rPr>
              <a:t>Monday, </a:t>
            </a:r>
            <a:r>
              <a:rPr lang="en-US" dirty="0">
                <a:solidFill>
                  <a:schemeClr val="accent5">
                    <a:lumMod val="75000"/>
                  </a:schemeClr>
                </a:solidFill>
              </a:rPr>
              <a:t>December </a:t>
            </a:r>
            <a:r>
              <a:rPr lang="en-US" dirty="0" smtClean="0">
                <a:solidFill>
                  <a:schemeClr val="accent5">
                    <a:lumMod val="75000"/>
                  </a:schemeClr>
                </a:solidFill>
              </a:rPr>
              <a:t>17</a:t>
            </a:r>
            <a:r>
              <a:rPr lang="en-US" baseline="30000" dirty="0" smtClean="0">
                <a:solidFill>
                  <a:schemeClr val="accent5">
                    <a:lumMod val="75000"/>
                  </a:schemeClr>
                </a:solidFill>
              </a:rPr>
              <a:t>th</a:t>
            </a:r>
            <a:r>
              <a:rPr lang="en-US" dirty="0"/>
              <a:t>.  </a:t>
            </a:r>
            <a:r>
              <a:rPr lang="en-US" dirty="0">
                <a:sym typeface="Wingdings" panose="05000000000000000000" pitchFamily="2" charset="2"/>
              </a:rPr>
              <a:t> You have less than 2 weeks!</a:t>
            </a:r>
            <a:endParaRPr lang="en-US" dirty="0"/>
          </a:p>
        </p:txBody>
      </p:sp>
    </p:spTree>
    <p:custDataLst>
      <p:tags r:id="rId1"/>
    </p:custDataLst>
    <p:extLst>
      <p:ext uri="{BB962C8B-B14F-4D97-AF65-F5344CB8AC3E}">
        <p14:creationId xmlns:p14="http://schemas.microsoft.com/office/powerpoint/2010/main" val="1682109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a dwarf planet:</a:t>
            </a:r>
            <a:br>
              <a:rPr lang="en-US" dirty="0"/>
            </a:br>
            <a:endParaRPr lang="en-US" dirty="0"/>
          </a:p>
        </p:txBody>
      </p:sp>
      <p:sp>
        <p:nvSpPr>
          <p:cNvPr id="3" name="Content Placeholder 2"/>
          <p:cNvSpPr>
            <a:spLocks noGrp="1"/>
          </p:cNvSpPr>
          <p:nvPr>
            <p:ph idx="1"/>
          </p:nvPr>
        </p:nvSpPr>
        <p:spPr>
          <a:xfrm>
            <a:off x="228600" y="1375519"/>
            <a:ext cx="8915400" cy="3871395"/>
          </a:xfrm>
        </p:spPr>
        <p:txBody>
          <a:bodyPr>
            <a:normAutofit lnSpcReduction="10000"/>
          </a:bodyPr>
          <a:lstStyle/>
          <a:p>
            <a:pPr marL="514350" indent="-514350">
              <a:buFont typeface="Wingdings" pitchFamily="2" charset="2"/>
              <a:buChar char="ü"/>
            </a:pPr>
            <a:r>
              <a:rPr lang="en-US" b="1" dirty="0">
                <a:solidFill>
                  <a:srgbClr val="D60093"/>
                </a:solidFill>
              </a:rPr>
              <a:t>is in orbit around the sun (is not a satellite/moon) </a:t>
            </a:r>
          </a:p>
          <a:p>
            <a:pPr marL="514350" indent="-514350">
              <a:buFont typeface="Wingdings" pitchFamily="2" charset="2"/>
              <a:buChar char="ü"/>
            </a:pPr>
            <a:endParaRPr lang="en-US" b="1" dirty="0"/>
          </a:p>
          <a:p>
            <a:pPr marL="514350" indent="-514350">
              <a:buFont typeface="Wingdings" pitchFamily="2" charset="2"/>
              <a:buChar char="ü"/>
            </a:pPr>
            <a:r>
              <a:rPr lang="en-US" b="1" dirty="0">
                <a:solidFill>
                  <a:srgbClr val="D60093"/>
                </a:solidFill>
              </a:rPr>
              <a:t>has sufficient mass (and therefore gravity) to assume a nearly round shape</a:t>
            </a:r>
          </a:p>
          <a:p>
            <a:pPr marL="0" indent="0">
              <a:buNone/>
            </a:pPr>
            <a:endParaRPr lang="en-US" b="1" dirty="0"/>
          </a:p>
          <a:p>
            <a:pPr marL="514350" indent="-514350">
              <a:buFont typeface="Wingdings" pitchFamily="2" charset="2"/>
              <a:buChar char="ü"/>
            </a:pPr>
            <a:r>
              <a:rPr lang="en-US" b="1" dirty="0">
                <a:solidFill>
                  <a:srgbClr val="D60093"/>
                </a:solidFill>
              </a:rPr>
              <a:t>has </a:t>
            </a:r>
            <a:r>
              <a:rPr lang="en-US" sz="4800" b="1" u="sng" dirty="0">
                <a:solidFill>
                  <a:srgbClr val="D60093"/>
                </a:solidFill>
              </a:rPr>
              <a:t>NOT</a:t>
            </a:r>
            <a:r>
              <a:rPr lang="en-US" b="1" dirty="0">
                <a:solidFill>
                  <a:srgbClr val="D60093"/>
                </a:solidFill>
              </a:rPr>
              <a:t> cleared the neighborhood around its orbit (gravitationally dominant)</a:t>
            </a:r>
          </a:p>
          <a:p>
            <a:endParaRPr lang="en-US" dirty="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is in orbit around a star but is not itself a satellite </a:t>
            </a:r>
          </a:p>
        </p:txBody>
      </p:sp>
      <p:sp>
        <p:nvSpPr>
          <p:cNvPr id="5" name="Rectangle 4"/>
          <p:cNvSpPr/>
          <p:nvPr/>
        </p:nvSpPr>
        <p:spPr>
          <a:xfrm>
            <a:off x="76200" y="5105400"/>
            <a:ext cx="9067800" cy="1815882"/>
          </a:xfrm>
          <a:prstGeom prst="rect">
            <a:avLst/>
          </a:prstGeom>
        </p:spPr>
        <p:txBody>
          <a:bodyPr wrap="square">
            <a:spAutoFit/>
          </a:bodyPr>
          <a:lstStyle/>
          <a:p>
            <a:r>
              <a:rPr lang="en-US" sz="2800" i="1" dirty="0">
                <a:solidFill>
                  <a:srgbClr val="000000"/>
                </a:solidFill>
                <a:latin typeface="Times New Roman" panose="02020603050405020304" pitchFamily="18" charset="0"/>
              </a:rPr>
              <a:t>The IAU further resolves: </a:t>
            </a:r>
            <a:endParaRPr lang="en-US" sz="2800" dirty="0"/>
          </a:p>
          <a:p>
            <a:r>
              <a:rPr lang="en-US" sz="2800" dirty="0">
                <a:solidFill>
                  <a:srgbClr val="000000"/>
                </a:solidFill>
                <a:latin typeface="Times New Roman" panose="02020603050405020304" pitchFamily="18" charset="0"/>
              </a:rPr>
              <a:t>Pluto is a "dwarf planet" by the above definition and is recognized as the prototype of a new category of </a:t>
            </a:r>
            <a:r>
              <a:rPr lang="en-US" sz="2800" b="1" dirty="0">
                <a:solidFill>
                  <a:srgbClr val="000000"/>
                </a:solidFill>
                <a:latin typeface="Times New Roman" panose="02020603050405020304" pitchFamily="18" charset="0"/>
              </a:rPr>
              <a:t>Trans-Neptunian Objects</a:t>
            </a:r>
            <a:endParaRPr lang="en-US" sz="2800" dirty="0"/>
          </a:p>
        </p:txBody>
      </p:sp>
    </p:spTree>
    <p:custDataLst>
      <p:tags r:id="rId1"/>
    </p:custDataLst>
    <p:extLst>
      <p:ext uri="{BB962C8B-B14F-4D97-AF65-F5344CB8AC3E}">
        <p14:creationId xmlns:p14="http://schemas.microsoft.com/office/powerpoint/2010/main" val="2920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500"/>
                                        <p:tgtEl>
                                          <p:spTgt spid="3">
                                            <p:txEl>
                                              <p:pRg st="2" end="2"/>
                                            </p:txEl>
                                          </p:spTgt>
                                        </p:tgtEl>
                                      </p:cBhvr>
                                    </p:animEffect>
                                    <p:anim calcmode="lin" valueType="num">
                                      <p:cBhvr>
                                        <p:cTn id="15"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500"/>
                                        <p:tgtEl>
                                          <p:spTgt spid="3">
                                            <p:txEl>
                                              <p:pRg st="4" end="4"/>
                                            </p:txEl>
                                          </p:spTgt>
                                        </p:tgtEl>
                                      </p:cBhvr>
                                    </p:animEffect>
                                    <p:anim calcmode="lin" valueType="num">
                                      <p:cBhvr>
                                        <p:cTn id="22"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368552"/>
          </a:xfrm>
        </p:spPr>
        <p:txBody>
          <a:bodyPr>
            <a:noAutofit/>
          </a:bodyPr>
          <a:lstStyle/>
          <a:p>
            <a:endParaRPr lang="en-US" sz="2400" dirty="0"/>
          </a:p>
        </p:txBody>
      </p:sp>
      <p:sp>
        <p:nvSpPr>
          <p:cNvPr id="3" name="Content Placeholder 2"/>
          <p:cNvSpPr>
            <a:spLocks noGrp="1"/>
          </p:cNvSpPr>
          <p:nvPr>
            <p:ph idx="1"/>
          </p:nvPr>
        </p:nvSpPr>
        <p:spPr>
          <a:xfrm>
            <a:off x="0" y="1143000"/>
            <a:ext cx="9144000" cy="5867400"/>
          </a:xfrm>
        </p:spPr>
        <p:txBody>
          <a:bodyPr>
            <a:normAutofit fontScale="55000" lnSpcReduction="20000"/>
          </a:bodyPr>
          <a:lstStyle/>
          <a:p>
            <a:pPr marL="118872" indent="0">
              <a:buNone/>
            </a:pPr>
            <a:r>
              <a:rPr lang="en-US" dirty="0"/>
              <a:t>:</a:t>
            </a:r>
          </a:p>
          <a:p>
            <a:r>
              <a:rPr lang="en-US" sz="7000" dirty="0"/>
              <a:t>Planet: </a:t>
            </a:r>
          </a:p>
          <a:p>
            <a:pPr marL="1078992" indent="-914400">
              <a:buClr>
                <a:schemeClr val="tx1"/>
              </a:buClr>
              <a:buFont typeface="+mj-lt"/>
              <a:buAutoNum type="arabicPeriod"/>
            </a:pPr>
            <a:r>
              <a:rPr lang="en-US" sz="4900" dirty="0"/>
              <a:t>is in orbit around the Sun,</a:t>
            </a:r>
          </a:p>
          <a:p>
            <a:pPr marL="1078992" indent="-914400">
              <a:buClr>
                <a:schemeClr val="tx1"/>
              </a:buClr>
              <a:buFont typeface="+mj-lt"/>
              <a:buAutoNum type="arabicPeriod"/>
            </a:pPr>
            <a:r>
              <a:rPr lang="en-US" sz="4900" dirty="0"/>
              <a:t>has sufficient mass to assume hydrostatic equilibrium (a nearly round shape), and</a:t>
            </a:r>
          </a:p>
          <a:p>
            <a:pPr marL="1078992" indent="-914400">
              <a:buClr>
                <a:schemeClr val="tx1"/>
              </a:buClr>
              <a:buFont typeface="+mj-lt"/>
              <a:buAutoNum type="arabicPeriod"/>
            </a:pPr>
            <a:r>
              <a:rPr lang="en-US" sz="4900" dirty="0"/>
              <a:t>has "cleared the neighborhood" around its orbit.</a:t>
            </a:r>
          </a:p>
          <a:p>
            <a:r>
              <a:rPr lang="en-US" sz="7000" dirty="0"/>
              <a:t>Dwarf Planet</a:t>
            </a:r>
          </a:p>
          <a:p>
            <a:pPr marL="1078992" indent="-914400">
              <a:buClrTx/>
              <a:buFont typeface="+mj-lt"/>
              <a:buAutoNum type="arabicPeriod"/>
            </a:pPr>
            <a:r>
              <a:rPr lang="en-US" sz="4900" dirty="0"/>
              <a:t> is in orbit around the Sun,</a:t>
            </a:r>
          </a:p>
          <a:p>
            <a:pPr marL="1078992" indent="-914400">
              <a:buClrTx/>
              <a:buFont typeface="+mj-lt"/>
              <a:buAutoNum type="arabicPeriod"/>
            </a:pPr>
            <a:r>
              <a:rPr lang="en-US" sz="4900" dirty="0"/>
              <a:t> has sufficient mass to assume hydrostatic equilibrium  (a nearly round shape), and</a:t>
            </a:r>
          </a:p>
          <a:p>
            <a:pPr marL="1078992" indent="-914400">
              <a:buClrTx/>
              <a:buFont typeface="+mj-lt"/>
              <a:buAutoNum type="arabicPeriod"/>
            </a:pPr>
            <a:r>
              <a:rPr lang="en-US" sz="4900" dirty="0"/>
              <a:t> </a:t>
            </a:r>
            <a:r>
              <a:rPr lang="en-US" sz="4900" strike="sngStrike" dirty="0"/>
              <a:t>has "cleared the neighborhood" around its orbit.</a:t>
            </a:r>
          </a:p>
          <a:p>
            <a:r>
              <a:rPr lang="en-US" sz="7000" dirty="0">
                <a:solidFill>
                  <a:srgbClr val="D60093"/>
                </a:solidFill>
              </a:rPr>
              <a:t>Small Solar System Body (SSSB)</a:t>
            </a:r>
          </a:p>
          <a:p>
            <a:pPr marL="1078992" indent="-914400">
              <a:buClrTx/>
              <a:buFont typeface="+mj-lt"/>
              <a:buAutoNum type="arabicPeriod"/>
            </a:pPr>
            <a:r>
              <a:rPr lang="en-US" sz="4900" dirty="0">
                <a:solidFill>
                  <a:srgbClr val="D60093"/>
                </a:solidFill>
              </a:rPr>
              <a:t>is in orbit around the Sun (not a moon of another object)</a:t>
            </a:r>
          </a:p>
          <a:p>
            <a:pPr marL="1078992" indent="-914400">
              <a:buClrTx/>
              <a:buFont typeface="+mj-lt"/>
              <a:buAutoNum type="arabicPeriod"/>
            </a:pPr>
            <a:r>
              <a:rPr lang="en-US" sz="4900" dirty="0"/>
              <a:t> </a:t>
            </a:r>
            <a:r>
              <a:rPr lang="en-US" sz="4900" strike="sngStrike" dirty="0"/>
              <a:t>has sufficient mass to assume hydrostatic equilibrium (a nearly round shape), and</a:t>
            </a:r>
          </a:p>
          <a:p>
            <a:pPr marL="1078992" indent="-914400">
              <a:buClrTx/>
              <a:buFont typeface="+mj-lt"/>
              <a:buAutoNum type="arabicPeriod"/>
            </a:pPr>
            <a:r>
              <a:rPr lang="en-US" sz="4900" dirty="0"/>
              <a:t> </a:t>
            </a:r>
            <a:r>
              <a:rPr lang="en-US" sz="4900" strike="sngStrike" dirty="0"/>
              <a:t>has "cleared the neighborhood" around its orbit.</a:t>
            </a:r>
          </a:p>
          <a:p>
            <a:pPr marL="118872" indent="0">
              <a:buNone/>
            </a:pPr>
            <a:endParaRPr lang="en-US" dirty="0"/>
          </a:p>
          <a:p>
            <a:pPr marL="118872" indent="0">
              <a:buNone/>
            </a:pPr>
            <a:endParaRPr lang="en-US" dirty="0"/>
          </a:p>
        </p:txBody>
      </p:sp>
    </p:spTree>
    <p:custDataLst>
      <p:tags r:id="rId1"/>
    </p:custDataLst>
    <p:extLst>
      <p:ext uri="{BB962C8B-B14F-4D97-AF65-F5344CB8AC3E}">
        <p14:creationId xmlns:p14="http://schemas.microsoft.com/office/powerpoint/2010/main" val="411263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have people been talking about Pluto?</a:t>
            </a:r>
          </a:p>
        </p:txBody>
      </p:sp>
      <p:sp>
        <p:nvSpPr>
          <p:cNvPr id="3" name="Content Placeholder 2"/>
          <p:cNvSpPr>
            <a:spLocks noGrp="1"/>
          </p:cNvSpPr>
          <p:nvPr>
            <p:ph idx="1"/>
          </p:nvPr>
        </p:nvSpPr>
        <p:spPr>
          <a:xfrm>
            <a:off x="-152400" y="1425494"/>
            <a:ext cx="9067800" cy="5082809"/>
          </a:xfrm>
        </p:spPr>
        <p:txBody>
          <a:bodyPr>
            <a:normAutofit/>
          </a:bodyPr>
          <a:lstStyle/>
          <a:p>
            <a:r>
              <a:rPr lang="en-US" dirty="0"/>
              <a:t>Initial drafts planned to include dwarf planets as a subcategory of planets, but because </a:t>
            </a:r>
            <a:r>
              <a:rPr lang="en-US" b="1" dirty="0"/>
              <a:t>this could potentially have led to the addition of several dozens of planets into the Solar System</a:t>
            </a:r>
            <a:r>
              <a:rPr lang="en-US" dirty="0"/>
              <a:t>, this draft was eventually dropped. The definition was a controversial one and has drawn both </a:t>
            </a:r>
            <a:r>
              <a:rPr lang="en-US" i="1" dirty="0"/>
              <a:t>support and criticism</a:t>
            </a:r>
            <a:r>
              <a:rPr lang="en-US" dirty="0"/>
              <a:t> from different astronomers, but has remained in use.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952734"/>
            <a:ext cx="3372321" cy="1905266"/>
          </a:xfrm>
          <a:prstGeom prst="rect">
            <a:avLst/>
          </a:prstGeom>
        </p:spPr>
      </p:pic>
    </p:spTree>
    <p:custDataLst>
      <p:tags r:id="rId1"/>
    </p:custDataLst>
    <p:extLst>
      <p:ext uri="{BB962C8B-B14F-4D97-AF65-F5344CB8AC3E}">
        <p14:creationId xmlns:p14="http://schemas.microsoft.com/office/powerpoint/2010/main" val="2735717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3400"/>
            <a:ext cx="9151328" cy="6306135"/>
          </a:xfrm>
          <a:prstGeom prst="rect">
            <a:avLst/>
          </a:prstGeom>
        </p:spPr>
      </p:pic>
    </p:spTree>
    <p:extLst>
      <p:ext uri="{BB962C8B-B14F-4D97-AF65-F5344CB8AC3E}">
        <p14:creationId xmlns:p14="http://schemas.microsoft.com/office/powerpoint/2010/main" val="394550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524000"/>
            <a:ext cx="9067800" cy="5334000"/>
          </a:xfrm>
        </p:spPr>
        <p:txBody>
          <a:bodyPr>
            <a:normAutofit fontScale="92500" lnSpcReduction="20000"/>
          </a:bodyPr>
          <a:lstStyle/>
          <a:p>
            <a:endParaRPr lang="en-US" dirty="0"/>
          </a:p>
          <a:p>
            <a:r>
              <a:rPr lang="en-US" sz="3900" dirty="0"/>
              <a:t>Owen </a:t>
            </a:r>
            <a:r>
              <a:rPr lang="en-US" sz="3900" dirty="0" err="1"/>
              <a:t>Gingerich</a:t>
            </a:r>
            <a:r>
              <a:rPr lang="en-US" sz="3900" dirty="0"/>
              <a:t>, </a:t>
            </a:r>
            <a:r>
              <a:rPr lang="en-US" sz="3900" b="1" i="1" dirty="0"/>
              <a:t>Harvard</a:t>
            </a:r>
            <a:r>
              <a:rPr lang="en-US" sz="3900" i="1" dirty="0"/>
              <a:t> science historian</a:t>
            </a:r>
            <a:r>
              <a:rPr lang="en-US" sz="3900" dirty="0"/>
              <a:t>, Gareth Williams, associate director of the </a:t>
            </a:r>
            <a:r>
              <a:rPr lang="en-US" sz="3900" b="1" i="1" dirty="0"/>
              <a:t>IAU's</a:t>
            </a:r>
            <a:r>
              <a:rPr lang="en-US" sz="3900" i="1" dirty="0"/>
              <a:t> Minor Planet Center</a:t>
            </a:r>
            <a:r>
              <a:rPr lang="en-US" sz="3900" dirty="0"/>
              <a:t>, and </a:t>
            </a:r>
            <a:r>
              <a:rPr lang="en-US" sz="3900" dirty="0" err="1"/>
              <a:t>Dimitar</a:t>
            </a:r>
            <a:r>
              <a:rPr lang="en-US" sz="3900" dirty="0"/>
              <a:t> </a:t>
            </a:r>
            <a:r>
              <a:rPr lang="en-US" sz="3900" dirty="0" err="1"/>
              <a:t>Sasselov</a:t>
            </a:r>
            <a:r>
              <a:rPr lang="en-US" sz="3900" dirty="0"/>
              <a:t>, director of the </a:t>
            </a:r>
            <a:r>
              <a:rPr lang="en-US" sz="3900" b="1" i="1" dirty="0"/>
              <a:t>Harvard</a:t>
            </a:r>
            <a:r>
              <a:rPr lang="en-US" sz="3900" i="1" dirty="0"/>
              <a:t> Origins of Life Initiative</a:t>
            </a:r>
            <a:r>
              <a:rPr lang="en-US" sz="3900" dirty="0"/>
              <a:t>, took part in a debate on place Sept. 18 with scientists, teachers and civilians watching. </a:t>
            </a:r>
            <a:r>
              <a:rPr lang="en-US" sz="3900" dirty="0" smtClean="0"/>
              <a:t>The two from Harvard, </a:t>
            </a:r>
            <a:r>
              <a:rPr lang="en-US" sz="3900" dirty="0" err="1" smtClean="0"/>
              <a:t>Gingerich</a:t>
            </a:r>
            <a:r>
              <a:rPr lang="en-US" sz="3900" dirty="0" smtClean="0"/>
              <a:t> </a:t>
            </a:r>
            <a:r>
              <a:rPr lang="en-US" sz="3900" dirty="0"/>
              <a:t>and </a:t>
            </a:r>
            <a:r>
              <a:rPr lang="en-US" sz="3900" dirty="0" err="1"/>
              <a:t>Sasselov</a:t>
            </a:r>
            <a:r>
              <a:rPr lang="en-US" sz="3900" dirty="0"/>
              <a:t>, said </a:t>
            </a:r>
            <a:r>
              <a:rPr lang="en-US" sz="3900" b="1" dirty="0"/>
              <a:t>Pluto should be a planet. A vote among audience members agreed</a:t>
            </a:r>
            <a:r>
              <a:rPr lang="en-US" sz="3900" dirty="0"/>
              <a:t>.</a:t>
            </a:r>
          </a:p>
          <a:p>
            <a:endParaRPr lang="en-US" dirty="0"/>
          </a:p>
        </p:txBody>
      </p:sp>
    </p:spTree>
    <p:custDataLst>
      <p:tags r:id="rId1"/>
    </p:custDataLst>
    <p:extLst>
      <p:ext uri="{BB962C8B-B14F-4D97-AF65-F5344CB8AC3E}">
        <p14:creationId xmlns:p14="http://schemas.microsoft.com/office/powerpoint/2010/main" val="263547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380" y="1600200"/>
            <a:ext cx="5459240" cy="3657600"/>
          </a:xfrm>
          <a:prstGeom prst="rect">
            <a:avLst/>
          </a:prstGeom>
        </p:spPr>
      </p:pic>
    </p:spTree>
    <p:extLst>
      <p:ext uri="{BB962C8B-B14F-4D97-AF65-F5344CB8AC3E}">
        <p14:creationId xmlns:p14="http://schemas.microsoft.com/office/powerpoint/2010/main" val="2747081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8872" indent="0">
              <a:buNone/>
            </a:pPr>
            <a:r>
              <a:rPr lang="en-US" dirty="0"/>
              <a:t> </a:t>
            </a:r>
          </a:p>
        </p:txBody>
      </p:sp>
      <p:sp>
        <p:nvSpPr>
          <p:cNvPr id="4" name="Rectangle 3"/>
          <p:cNvSpPr/>
          <p:nvPr/>
        </p:nvSpPr>
        <p:spPr>
          <a:xfrm>
            <a:off x="76200" y="1676400"/>
            <a:ext cx="8991600" cy="5016758"/>
          </a:xfrm>
          <a:prstGeom prst="rect">
            <a:avLst/>
          </a:prstGeom>
        </p:spPr>
        <p:txBody>
          <a:bodyPr wrap="square">
            <a:spAutoFit/>
          </a:bodyPr>
          <a:lstStyle/>
          <a:p>
            <a:pPr marL="457200" indent="-457200">
              <a:buFont typeface="Arial" panose="020B0604020202020204" pitchFamily="34" charset="0"/>
              <a:buChar char="•"/>
            </a:pPr>
            <a:r>
              <a:rPr lang="en-US" sz="3200" dirty="0"/>
              <a:t>What’s next for Pluto? Not much, officially, according to a spokesman from the International Astronomical Union: </a:t>
            </a:r>
            <a:r>
              <a:rPr lang="en-US" sz="3200" b="1" u="sng" dirty="0"/>
              <a:t>"There are currently no requests from any astronomers to put this issue on the agenda at the General Assembly</a:t>
            </a:r>
            <a:r>
              <a:rPr lang="en-US" sz="3200" dirty="0"/>
              <a:t>" of the IAU, wrote Lars Lindberg Christensen, IAU press officer.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last IAU General Assembly was in Honolulu in August 2015.  The next is in August 2018</a:t>
            </a:r>
          </a:p>
        </p:txBody>
      </p:sp>
    </p:spTree>
    <p:custDataLst>
      <p:tags r:id="rId1"/>
    </p:custDataLst>
    <p:extLst>
      <p:ext uri="{BB962C8B-B14F-4D97-AF65-F5344CB8AC3E}">
        <p14:creationId xmlns:p14="http://schemas.microsoft.com/office/powerpoint/2010/main" val="3852954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63" y="1219200"/>
            <a:ext cx="7188674" cy="5429563"/>
          </a:xfrm>
          <a:prstGeom prst="rect">
            <a:avLst/>
          </a:prstGeom>
        </p:spPr>
      </p:pic>
    </p:spTree>
    <p:custDataLst>
      <p:tags r:id="rId1"/>
    </p:custDataLst>
    <p:extLst>
      <p:ext uri="{BB962C8B-B14F-4D97-AF65-F5344CB8AC3E}">
        <p14:creationId xmlns:p14="http://schemas.microsoft.com/office/powerpoint/2010/main" val="260249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03462"/>
            <a:ext cx="8067475" cy="5149738"/>
          </a:xfrm>
          <a:prstGeom prst="rect">
            <a:avLst/>
          </a:prstGeom>
        </p:spPr>
      </p:pic>
    </p:spTree>
    <p:custDataLst>
      <p:tags r:id="rId1"/>
    </p:custDataLst>
    <p:extLst>
      <p:ext uri="{BB962C8B-B14F-4D97-AF65-F5344CB8AC3E}">
        <p14:creationId xmlns:p14="http://schemas.microsoft.com/office/powerpoint/2010/main" val="1476207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1450"/>
            <a:ext cx="8610600" cy="6457950"/>
          </a:xfrm>
          <a:prstGeom prst="rect">
            <a:avLst/>
          </a:prstGeom>
        </p:spPr>
      </p:pic>
    </p:spTree>
    <p:custDataLst>
      <p:tags r:id="rId1"/>
    </p:custDataLst>
    <p:extLst>
      <p:ext uri="{BB962C8B-B14F-4D97-AF65-F5344CB8AC3E}">
        <p14:creationId xmlns:p14="http://schemas.microsoft.com/office/powerpoint/2010/main" val="248045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are studying planets.  Let get this out of the way.</a:t>
            </a:r>
          </a:p>
        </p:txBody>
      </p:sp>
      <p:pic>
        <p:nvPicPr>
          <p:cNvPr id="5" name="SQTKGXmITZg"/>
          <p:cNvPicPr>
            <a:picLocks noGrp="1" noRot="1" noChangeAspect="1"/>
          </p:cNvPicPr>
          <p:nvPr>
            <p:ph idx="1"/>
            <a:videoFile r:link="rId1"/>
          </p:nvPr>
        </p:nvPicPr>
        <p:blipFill>
          <a:blip r:embed="rId3"/>
          <a:stretch>
            <a:fillRect/>
          </a:stretch>
        </p:blipFill>
        <p:spPr>
          <a:xfrm>
            <a:off x="2133600" y="2895600"/>
            <a:ext cx="4572000" cy="2571750"/>
          </a:xfrm>
          <a:prstGeom prst="rect">
            <a:avLst/>
          </a:prstGeom>
        </p:spPr>
      </p:pic>
      <p:sp>
        <p:nvSpPr>
          <p:cNvPr id="3" name="Rectangle 2"/>
          <p:cNvSpPr/>
          <p:nvPr/>
        </p:nvSpPr>
        <p:spPr>
          <a:xfrm>
            <a:off x="2667000" y="1997188"/>
            <a:ext cx="3263970" cy="369332"/>
          </a:xfrm>
          <a:prstGeom prst="rect">
            <a:avLst/>
          </a:prstGeom>
        </p:spPr>
        <p:txBody>
          <a:bodyPr wrap="none">
            <a:spAutoFit/>
          </a:bodyPr>
          <a:lstStyle/>
          <a:p>
            <a:r>
              <a:rPr lang="en-US" dirty="0"/>
              <a:t>https://youtu.be/SQTKGXmITZg</a:t>
            </a:r>
          </a:p>
        </p:txBody>
      </p:sp>
    </p:spTree>
    <p:extLst>
      <p:ext uri="{BB962C8B-B14F-4D97-AF65-F5344CB8AC3E}">
        <p14:creationId xmlns:p14="http://schemas.microsoft.com/office/powerpoint/2010/main" val="2660115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Pluto look like?</a:t>
            </a:r>
          </a:p>
        </p:txBody>
      </p:sp>
      <p:sp>
        <p:nvSpPr>
          <p:cNvPr id="3" name="Content Placeholder 2"/>
          <p:cNvSpPr>
            <a:spLocks noGrp="1"/>
          </p:cNvSpPr>
          <p:nvPr>
            <p:ph idx="1"/>
          </p:nvPr>
        </p:nvSpPr>
        <p:spPr/>
        <p:txBody>
          <a:bodyPr/>
          <a:lstStyle/>
          <a:p>
            <a:r>
              <a:rPr lang="en-US" dirty="0">
                <a:hlinkClick r:id="rId3"/>
              </a:rPr>
              <a:t>http://www.gemini.edu/node/11893</a:t>
            </a:r>
            <a:r>
              <a:rPr lang="en-US" dirty="0"/>
              <a:t> </a:t>
            </a:r>
          </a:p>
          <a:p>
            <a:r>
              <a:rPr lang="en-US" dirty="0"/>
              <a:t>Sharpest Ever Ground Based Images of Pluto</a:t>
            </a:r>
          </a:p>
          <a:p>
            <a:endParaRPr lang="en-US" dirty="0"/>
          </a:p>
          <a:p>
            <a:endParaRPr lang="en-US"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895600"/>
            <a:ext cx="3886200" cy="3886200"/>
          </a:xfrm>
          <a:prstGeom prst="rect">
            <a:avLst/>
          </a:prstGeom>
        </p:spPr>
      </p:pic>
    </p:spTree>
    <p:custDataLst>
      <p:tags r:id="rId1"/>
    </p:custDataLst>
    <p:extLst>
      <p:ext uri="{BB962C8B-B14F-4D97-AF65-F5344CB8AC3E}">
        <p14:creationId xmlns:p14="http://schemas.microsoft.com/office/powerpoint/2010/main" val="2903413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Hubble Images of Pluto</a:t>
            </a:r>
          </a:p>
        </p:txBody>
      </p:sp>
      <p:pic>
        <p:nvPicPr>
          <p:cNvPr id="1026" name="Picture 2" descr="http://www.nasa.gov/images/content/143402main_hst_pluto_51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657" y="2819400"/>
            <a:ext cx="4461464" cy="33460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t="16540" b="13333"/>
          <a:stretch/>
        </p:blipFill>
        <p:spPr>
          <a:xfrm>
            <a:off x="4661076" y="1572594"/>
            <a:ext cx="4444824" cy="2493611"/>
          </a:xfrm>
          <a:prstGeom prst="rect">
            <a:avLst/>
          </a:prstGeom>
        </p:spPr>
      </p:pic>
      <p:pic>
        <p:nvPicPr>
          <p:cNvPr id="5" name="Picture 4"/>
          <p:cNvPicPr>
            <a:picLocks noChangeAspect="1"/>
          </p:cNvPicPr>
          <p:nvPr/>
        </p:nvPicPr>
        <p:blipFill>
          <a:blip r:embed="rId5"/>
          <a:stretch>
            <a:fillRect/>
          </a:stretch>
        </p:blipFill>
        <p:spPr>
          <a:xfrm>
            <a:off x="5269000" y="4230623"/>
            <a:ext cx="3228975" cy="2438400"/>
          </a:xfrm>
          <a:prstGeom prst="rect">
            <a:avLst/>
          </a:prstGeom>
        </p:spPr>
      </p:pic>
    </p:spTree>
    <p:custDataLst>
      <p:tags r:id="rId1"/>
    </p:custDataLst>
    <p:extLst>
      <p:ext uri="{BB962C8B-B14F-4D97-AF65-F5344CB8AC3E}">
        <p14:creationId xmlns:p14="http://schemas.microsoft.com/office/powerpoint/2010/main" val="498621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781" y="0"/>
            <a:ext cx="5786438" cy="6858000"/>
          </a:xfrm>
          <a:prstGeom prst="rect">
            <a:avLst/>
          </a:prstGeom>
        </p:spPr>
      </p:pic>
    </p:spTree>
    <p:custDataLst>
      <p:tags r:id="rId1"/>
    </p:custDataLst>
    <p:extLst>
      <p:ext uri="{BB962C8B-B14F-4D97-AF65-F5344CB8AC3E}">
        <p14:creationId xmlns:p14="http://schemas.microsoft.com/office/powerpoint/2010/main" val="1150650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277106"/>
            <a:ext cx="8229600" cy="1252728"/>
          </a:xfrm>
        </p:spPr>
        <p:txBody>
          <a:bodyPr/>
          <a:lstStyle/>
          <a:p>
            <a:r>
              <a:rPr lang="en-US" dirty="0"/>
              <a:t>New Horizons!!!!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788266"/>
            <a:ext cx="3041599" cy="19744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241" y="2590800"/>
            <a:ext cx="2048902" cy="21118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30" y="4788266"/>
            <a:ext cx="3041601" cy="195520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61250"/>
            <a:ext cx="3041599" cy="187415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9785" y="304800"/>
            <a:ext cx="4114800" cy="41148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429" y="4788266"/>
            <a:ext cx="2590800" cy="1943100"/>
          </a:xfrm>
          <a:prstGeom prst="rect">
            <a:avLst/>
          </a:prstGeom>
        </p:spPr>
      </p:pic>
      <p:pic>
        <p:nvPicPr>
          <p:cNvPr id="13" name="Content Placeholder 12"/>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319806" y="2986776"/>
            <a:ext cx="2401986" cy="1801490"/>
          </a:xfr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0692" y="112205"/>
            <a:ext cx="1862667" cy="1047750"/>
          </a:xfrm>
          <a:prstGeom prst="rect">
            <a:avLst/>
          </a:prstGeom>
        </p:spPr>
      </p:pic>
    </p:spTree>
    <p:custDataLst>
      <p:tags r:id="rId1"/>
    </p:custDataLst>
    <p:extLst>
      <p:ext uri="{BB962C8B-B14F-4D97-AF65-F5344CB8AC3E}">
        <p14:creationId xmlns:p14="http://schemas.microsoft.com/office/powerpoint/2010/main" val="4028884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526" y="47541"/>
            <a:ext cx="7530947" cy="6779245"/>
          </a:xfrm>
        </p:spPr>
      </p:pic>
    </p:spTree>
    <p:extLst>
      <p:ext uri="{BB962C8B-B14F-4D97-AF65-F5344CB8AC3E}">
        <p14:creationId xmlns:p14="http://schemas.microsoft.com/office/powerpoint/2010/main" val="3667398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n-US" sz="3400" dirty="0" smtClean="0"/>
              <a:t>You cannot un-see what I’m about to show you.</a:t>
            </a:r>
            <a:endParaRPr lang="en-US" sz="3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46" y="-609601"/>
            <a:ext cx="9003958" cy="79320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2400"/>
            <a:ext cx="9144000" cy="7129462"/>
          </a:xfrm>
          <a:prstGeom prst="rect">
            <a:avLst/>
          </a:prstGeom>
        </p:spPr>
      </p:pic>
    </p:spTree>
    <p:extLst>
      <p:ext uri="{BB962C8B-B14F-4D97-AF65-F5344CB8AC3E}">
        <p14:creationId xmlns:p14="http://schemas.microsoft.com/office/powerpoint/2010/main" val="284030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lh4.googleusercontent.com/Fi-8HUvuNTvesFg4fVox4NsCnueLqEUQ8XsBDPcTxlmcyOZBMCYdBd7e9HG5CEfwVsVF3yTvgPAn_9vzSHk1M6ANLTQiaGPuh6y18ztWDctJoyfvrMl0tNN2HiDGny8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3500" y="-152400"/>
            <a:ext cx="6477000" cy="6865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56423" y="3244334"/>
            <a:ext cx="231154" cy="369332"/>
          </a:xfrm>
          <a:prstGeom prst="rect">
            <a:avLst/>
          </a:prstGeom>
        </p:spPr>
        <p:txBody>
          <a:bodyPr wrap="none">
            <a:spAutoFit/>
          </a:bodyPr>
          <a:lstStyle/>
          <a:p>
            <a:r>
              <a:rPr lang="en-US" dirty="0"/>
              <a:t> </a:t>
            </a:r>
          </a:p>
        </p:txBody>
      </p:sp>
      <p:sp>
        <p:nvSpPr>
          <p:cNvPr id="5" name="Rectangle 4"/>
          <p:cNvSpPr/>
          <p:nvPr/>
        </p:nvSpPr>
        <p:spPr>
          <a:xfrm>
            <a:off x="4456423" y="3244334"/>
            <a:ext cx="231154" cy="369332"/>
          </a:xfrm>
          <a:prstGeom prst="rect">
            <a:avLst/>
          </a:prstGeom>
        </p:spPr>
        <p:txBody>
          <a:bodyPr wrap="none">
            <a:spAutoFit/>
          </a:bodyPr>
          <a:lstStyle/>
          <a:p>
            <a:r>
              <a:rPr lang="en-US" dirty="0"/>
              <a:t> </a:t>
            </a:r>
          </a:p>
        </p:txBody>
      </p:sp>
      <p:sp>
        <p:nvSpPr>
          <p:cNvPr id="6" name="Rectangle 5"/>
          <p:cNvSpPr/>
          <p:nvPr/>
        </p:nvSpPr>
        <p:spPr>
          <a:xfrm>
            <a:off x="4456423" y="3244334"/>
            <a:ext cx="231154" cy="369332"/>
          </a:xfrm>
          <a:prstGeom prst="rect">
            <a:avLst/>
          </a:prstGeom>
        </p:spPr>
        <p:txBody>
          <a:bodyPr wrap="none">
            <a:spAutoFit/>
          </a:bodyPr>
          <a:lstStyle/>
          <a:p>
            <a:r>
              <a:rPr lang="en-US" dirty="0"/>
              <a:t> </a:t>
            </a:r>
          </a:p>
        </p:txBody>
      </p:sp>
    </p:spTree>
    <p:custDataLst>
      <p:tags r:id="rId1"/>
    </p:custDataLst>
    <p:extLst>
      <p:ext uri="{BB962C8B-B14F-4D97-AF65-F5344CB8AC3E}">
        <p14:creationId xmlns:p14="http://schemas.microsoft.com/office/powerpoint/2010/main" val="2068583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ChangeArrowheads="1"/>
          </p:cNvSpPr>
          <p:nvPr/>
        </p:nvSpPr>
        <p:spPr bwMode="auto">
          <a:xfrm>
            <a:off x="76200" y="3906965"/>
            <a:ext cx="12430125"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5200" b="0" i="0" u="none" strike="noStrike" cap="none" normalizeH="0" baseline="0" dirty="0">
                <a:ln>
                  <a:noFill/>
                </a:ln>
                <a:solidFill>
                  <a:schemeClr val="tx1"/>
                </a:solidFill>
                <a:effectLst/>
                <a:latin typeface="Arial" panose="020B0604020202020204" pitchFamily="34" charset="0"/>
              </a:rPr>
              <a:t/>
            </a:r>
            <a:br>
              <a:rPr kumimoji="0" lang="en-US" altLang="en-US" sz="252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https://lh5.googleusercontent.com/HIE3W4GEGdZsgg-cTSLDsWPm4y1yP7eoy5xth6yEcmryASRabaWC9idTWJdKkw0hstwIseOswzqbtZJH9OEjpap8wBKXbf9KXlCtNgakofpj7L4K5bPlvs6veGbjzx2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181401"/>
            <a:ext cx="6629400" cy="54511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00200" y="4836206"/>
            <a:ext cx="1828800" cy="1087565"/>
          </a:xfrm>
        </p:spPr>
        <p:txBody>
          <a:bodyPr/>
          <a:lstStyle/>
          <a:p>
            <a:pPr marL="118872" indent="0">
              <a:buNone/>
            </a:pPr>
            <a:r>
              <a:rPr lang="en-US" altLang="en-US" sz="2400" dirty="0">
                <a:solidFill>
                  <a:srgbClr val="FFFF00"/>
                </a:solidFill>
                <a:latin typeface="Arial" panose="020B0604020202020204" pitchFamily="34" charset="0"/>
                <a:cs typeface="Arial" panose="020B0604020202020204" pitchFamily="34" charset="0"/>
              </a:rPr>
              <a:t>Eris</a:t>
            </a:r>
            <a:endParaRPr lang="en-US" dirty="0">
              <a:solidFill>
                <a:srgbClr val="FFFF00"/>
              </a:solidFill>
            </a:endParaRPr>
          </a:p>
        </p:txBody>
      </p:sp>
    </p:spTree>
    <p:custDataLst>
      <p:tags r:id="rId1"/>
    </p:custDataLst>
    <p:extLst>
      <p:ext uri="{BB962C8B-B14F-4D97-AF65-F5344CB8AC3E}">
        <p14:creationId xmlns:p14="http://schemas.microsoft.com/office/powerpoint/2010/main" val="1335532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s://lh5.googleusercontent.com/ekTq40DJ3iYK58ABABM8V-BFlwnbpHuBovT9erwnR-ojyP9RdgvsosJSeHMwWyTjHaDxbg5s3xAm-AB-xnUTJe8smo6AfE0pnHuijYY1Ki7xcLFNqtlsmANvkIGGRY_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07" y="1408175"/>
            <a:ext cx="8590128" cy="5457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4261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lh4.googleusercontent.com/1mvOYfv7HV3KTB4i8Ew8-4fN0xyRN9Lhyl60_t_0MywAzbJSM-xIrDYbadyVeQKxzmQWXEEycojmtYINo4JpjyWNuK1Mif-m99DZoMUZFc5ObFR9CVBz-BT4sBH9Z3C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124700" cy="54028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2881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are studying planets.  Let get this out of the way.</a:t>
            </a:r>
          </a:p>
        </p:txBody>
      </p:sp>
      <p:pic>
        <p:nvPicPr>
          <p:cNvPr id="4" name="h3ppbbYXMxE"/>
          <p:cNvPicPr>
            <a:picLocks noGrp="1" noRot="1" noChangeAspect="1"/>
          </p:cNvPicPr>
          <p:nvPr>
            <p:ph idx="1"/>
            <a:videoFile r:link="rId1"/>
          </p:nvPr>
        </p:nvPicPr>
        <p:blipFill>
          <a:blip r:embed="rId3"/>
          <a:stretch>
            <a:fillRect/>
          </a:stretch>
        </p:blipFill>
        <p:spPr>
          <a:xfrm>
            <a:off x="2133600" y="2743200"/>
            <a:ext cx="4572000" cy="2571750"/>
          </a:xfrm>
          <a:prstGeom prst="rect">
            <a:avLst/>
          </a:prstGeom>
        </p:spPr>
      </p:pic>
      <p:sp>
        <p:nvSpPr>
          <p:cNvPr id="3" name="Rectangle 2"/>
          <p:cNvSpPr/>
          <p:nvPr/>
        </p:nvSpPr>
        <p:spPr>
          <a:xfrm>
            <a:off x="2286000" y="2096869"/>
            <a:ext cx="4572000" cy="646331"/>
          </a:xfrm>
          <a:prstGeom prst="rect">
            <a:avLst/>
          </a:prstGeom>
        </p:spPr>
        <p:txBody>
          <a:bodyPr>
            <a:spAutoFit/>
          </a:bodyPr>
          <a:lstStyle/>
          <a:p>
            <a:r>
              <a:rPr lang="en-US" dirty="0"/>
              <a:t>https://www.youtube.com/watch?v=h3ppbbYXMxE</a:t>
            </a:r>
          </a:p>
        </p:txBody>
      </p:sp>
    </p:spTree>
    <p:extLst>
      <p:ext uri="{BB962C8B-B14F-4D97-AF65-F5344CB8AC3E}">
        <p14:creationId xmlns:p14="http://schemas.microsoft.com/office/powerpoint/2010/main" val="199298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Ceres: The largest Asteroid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022" y="1774825"/>
            <a:ext cx="8223955" cy="4625975"/>
          </a:xfrm>
        </p:spPr>
      </p:pic>
    </p:spTree>
    <p:extLst>
      <p:ext uri="{BB962C8B-B14F-4D97-AF65-F5344CB8AC3E}">
        <p14:creationId xmlns:p14="http://schemas.microsoft.com/office/powerpoint/2010/main" val="471366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5" y="1982787"/>
            <a:ext cx="5619750" cy="4210050"/>
          </a:xfrm>
        </p:spPr>
      </p:pic>
    </p:spTree>
    <p:extLst>
      <p:ext uri="{BB962C8B-B14F-4D97-AF65-F5344CB8AC3E}">
        <p14:creationId xmlns:p14="http://schemas.microsoft.com/office/powerpoint/2010/main" val="2163109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40" y="1269348"/>
            <a:ext cx="9175040" cy="5110335"/>
          </a:xfrm>
        </p:spPr>
      </p:pic>
    </p:spTree>
    <p:extLst>
      <p:ext uri="{BB962C8B-B14F-4D97-AF65-F5344CB8AC3E}">
        <p14:creationId xmlns:p14="http://schemas.microsoft.com/office/powerpoint/2010/main" val="340616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400" y="1884362"/>
            <a:ext cx="7823200" cy="4406900"/>
          </a:xfrm>
        </p:spPr>
      </p:pic>
    </p:spTree>
    <p:extLst>
      <p:ext uri="{BB962C8B-B14F-4D97-AF65-F5344CB8AC3E}">
        <p14:creationId xmlns:p14="http://schemas.microsoft.com/office/powerpoint/2010/main" val="35346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6957" y="1774825"/>
            <a:ext cx="7950086" cy="4625975"/>
          </a:xfrm>
        </p:spPr>
      </p:pic>
    </p:spTree>
    <p:extLst>
      <p:ext uri="{BB962C8B-B14F-4D97-AF65-F5344CB8AC3E}">
        <p14:creationId xmlns:p14="http://schemas.microsoft.com/office/powerpoint/2010/main" val="3031067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
            <a:ext cx="93726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252728"/>
          </a:xfrm>
        </p:spPr>
        <p:txBody>
          <a:bodyPr>
            <a:noAutofit/>
          </a:bodyPr>
          <a:lstStyle/>
          <a:p>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222"/>
            <a:ext cx="9144000" cy="6633556"/>
          </a:xfrm>
          <a:prstGeom prst="rect">
            <a:avLst/>
          </a:prstGeom>
        </p:spPr>
      </p:pic>
    </p:spTree>
    <p:custDataLst>
      <p:tags r:id="rId1"/>
    </p:custDataLst>
    <p:extLst>
      <p:ext uri="{BB962C8B-B14F-4D97-AF65-F5344CB8AC3E}">
        <p14:creationId xmlns:p14="http://schemas.microsoft.com/office/powerpoint/2010/main" val="736780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5413"/>
            <a:ext cx="7113587" cy="7113587"/>
          </a:xfrm>
        </p:spPr>
      </p:pic>
    </p:spTree>
    <p:extLst>
      <p:ext uri="{BB962C8B-B14F-4D97-AF65-F5344CB8AC3E}">
        <p14:creationId xmlns:p14="http://schemas.microsoft.com/office/powerpoint/2010/main" val="16039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a planet?!?!?</a:t>
            </a:r>
          </a:p>
        </p:txBody>
      </p:sp>
      <p:sp>
        <p:nvSpPr>
          <p:cNvPr id="3" name="Content Placeholder 2"/>
          <p:cNvSpPr>
            <a:spLocks noGrp="1"/>
          </p:cNvSpPr>
          <p:nvPr>
            <p:ph idx="1"/>
          </p:nvPr>
        </p:nvSpPr>
        <p:spPr/>
        <p:txBody>
          <a:bodyPr/>
          <a:lstStyle/>
          <a:p>
            <a:r>
              <a:rPr lang="en-US" dirty="0"/>
              <a:t>http://florida.pbslearningmedia.org/resource/hew06.sci.ess.eiu.planetdefine/what-is-a-planet/</a:t>
            </a:r>
          </a:p>
        </p:txBody>
      </p:sp>
    </p:spTree>
    <p:extLst>
      <p:ext uri="{BB962C8B-B14F-4D97-AF65-F5344CB8AC3E}">
        <p14:creationId xmlns:p14="http://schemas.microsoft.com/office/powerpoint/2010/main" val="4095024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Read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72" y="1534044"/>
            <a:ext cx="7938655" cy="5358592"/>
          </a:xfrm>
          <a:prstGeom prst="rect">
            <a:avLst/>
          </a:prstGeom>
        </p:spPr>
      </p:pic>
    </p:spTree>
    <p:extLst>
      <p:ext uri="{BB962C8B-B14F-4D97-AF65-F5344CB8AC3E}">
        <p14:creationId xmlns:p14="http://schemas.microsoft.com/office/powerpoint/2010/main" val="288375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5198" y="6291344"/>
            <a:ext cx="919910" cy="91991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81" y="5071981"/>
            <a:ext cx="3095625" cy="215265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53" y="1242484"/>
            <a:ext cx="1998662" cy="1998662"/>
          </a:xfrm>
          <a:prstGeom prst="rect">
            <a:avLst/>
          </a:prstGeom>
        </p:spPr>
      </p:pic>
      <p:sp>
        <p:nvSpPr>
          <p:cNvPr id="2" name="Title 1"/>
          <p:cNvSpPr>
            <a:spLocks noGrp="1"/>
          </p:cNvSpPr>
          <p:nvPr>
            <p:ph type="title"/>
          </p:nvPr>
        </p:nvSpPr>
        <p:spPr/>
        <p:txBody>
          <a:bodyPr>
            <a:normAutofit fontScale="90000"/>
          </a:bodyPr>
          <a:lstStyle/>
          <a:p>
            <a:r>
              <a:rPr lang="en-US" dirty="0"/>
              <a:t>Did you need more than just pictures to correctly label things?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150" y="1881188"/>
            <a:ext cx="1998662" cy="199866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728" y="3057144"/>
            <a:ext cx="639572" cy="480171"/>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1150" y="1881188"/>
            <a:ext cx="1998662" cy="1998662"/>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0866" y="1485900"/>
            <a:ext cx="2664883" cy="250909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1150" y="1881188"/>
            <a:ext cx="1998662" cy="1998662"/>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9184" y="1943100"/>
            <a:ext cx="1918716" cy="1918716"/>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70868" y="2393950"/>
            <a:ext cx="2664882" cy="1336541"/>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21150" y="1881188"/>
            <a:ext cx="1998662" cy="1998662"/>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21150" y="1881188"/>
            <a:ext cx="1998662" cy="199866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655" y="2850001"/>
            <a:ext cx="2664884" cy="2287700"/>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57932" y="1471935"/>
            <a:ext cx="2664883" cy="2000712"/>
          </a:xfrm>
          <a:prstGeom prst="rect">
            <a:avLst/>
          </a:prstGeom>
        </p:spPr>
      </p:pic>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03861" y="1338237"/>
            <a:ext cx="1998583" cy="200473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36649" y="4165858"/>
            <a:ext cx="1998663" cy="1598930"/>
          </a:xfrm>
          <a:prstGeom prst="rect">
            <a:avLst/>
          </a:prstGeom>
        </p:spPr>
      </p:pic>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07427" y="2423042"/>
            <a:ext cx="2664883" cy="2000712"/>
          </a:xfrm>
          <a:prstGeom prst="rect">
            <a:avLst/>
          </a:prstGeom>
        </p:spPr>
      </p:pic>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35699" y="5719984"/>
            <a:ext cx="1228423" cy="922262"/>
          </a:xfrm>
          <a:prstGeom prst="rect">
            <a:avLst/>
          </a:prstGeom>
        </p:spPr>
      </p:pic>
      <p:pic>
        <p:nvPicPr>
          <p:cNvPr id="18" name="Picture 1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10389" y="5585606"/>
            <a:ext cx="1998663" cy="1125401"/>
          </a:xfrm>
          <a:prstGeom prst="rect">
            <a:avLst/>
          </a:prstGeom>
        </p:spPr>
      </p:pic>
      <p:pic>
        <p:nvPicPr>
          <p:cNvPr id="19" name="Picture 1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71162" y="4253539"/>
            <a:ext cx="1484535" cy="1484535"/>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9317" y="4319193"/>
            <a:ext cx="2664883" cy="2664883"/>
          </a:xfrm>
          <a:prstGeom prst="rect">
            <a:avLst/>
          </a:prstGeom>
        </p:spPr>
      </p:pic>
      <p:pic>
        <p:nvPicPr>
          <p:cNvPr id="21" name="Picture 2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20480" y="5718028"/>
            <a:ext cx="1918716" cy="1281112"/>
          </a:xfrm>
          <a:prstGeom prst="rect">
            <a:avLst/>
          </a:prstGeom>
        </p:spPr>
      </p:pic>
      <p:pic>
        <p:nvPicPr>
          <p:cNvPr id="22" name="Picture 2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39224" y="1724216"/>
            <a:ext cx="2220014" cy="1666718"/>
          </a:xfrm>
          <a:prstGeom prst="rect">
            <a:avLst/>
          </a:prstGeom>
        </p:spPr>
      </p:pic>
      <p:pic>
        <p:nvPicPr>
          <p:cNvPr id="23" name="Picture 2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324600" y="4091748"/>
            <a:ext cx="2702417" cy="2702417"/>
          </a:xfrm>
          <a:prstGeom prst="rect">
            <a:avLst/>
          </a:prstGeom>
        </p:spPr>
      </p:pic>
      <p:pic>
        <p:nvPicPr>
          <p:cNvPr id="24" name="Picture 2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127935" y="2111126"/>
            <a:ext cx="629087" cy="329061"/>
          </a:xfrm>
          <a:prstGeom prst="rect">
            <a:avLst/>
          </a:prstGeom>
        </p:spPr>
      </p:pic>
      <p:pic>
        <p:nvPicPr>
          <p:cNvPr id="26" name="Picture 2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037010" y="3259290"/>
            <a:ext cx="1268019" cy="1205593"/>
          </a:xfrm>
          <a:prstGeom prst="rect">
            <a:avLst/>
          </a:prstGeom>
        </p:spPr>
      </p:pic>
      <p:pic>
        <p:nvPicPr>
          <p:cNvPr id="27" name="Picture 2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32894" y="1395711"/>
            <a:ext cx="990600" cy="615696"/>
          </a:xfrm>
          <a:prstGeom prst="rect">
            <a:avLst/>
          </a:prstGeom>
        </p:spPr>
      </p:pic>
      <p:pic>
        <p:nvPicPr>
          <p:cNvPr id="28" name="Picture 2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941234" y="3166672"/>
            <a:ext cx="1598515" cy="1200116"/>
          </a:xfrm>
          <a:prstGeom prst="rect">
            <a:avLst/>
          </a:prstGeom>
        </p:spPr>
      </p:pic>
      <p:pic>
        <p:nvPicPr>
          <p:cNvPr id="29" name="Picture 2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234104" y="2176501"/>
            <a:ext cx="935298" cy="935298"/>
          </a:xfrm>
          <a:prstGeom prst="rect">
            <a:avLst/>
          </a:prstGeom>
        </p:spPr>
      </p:pic>
      <p:pic>
        <p:nvPicPr>
          <p:cNvPr id="30" name="Picture 2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397305" y="1390397"/>
            <a:ext cx="1120219" cy="841026"/>
          </a:xfrm>
          <a:prstGeom prst="rect">
            <a:avLst/>
          </a:prstGeom>
        </p:spPr>
      </p:pic>
    </p:spTree>
    <p:extLst>
      <p:ext uri="{BB962C8B-B14F-4D97-AF65-F5344CB8AC3E}">
        <p14:creationId xmlns:p14="http://schemas.microsoft.com/office/powerpoint/2010/main" val="186225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By tomorrow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7315200" cy="4527878"/>
          </a:xfrm>
        </p:spPr>
      </p:pic>
    </p:spTree>
    <p:extLst>
      <p:ext uri="{BB962C8B-B14F-4D97-AF65-F5344CB8AC3E}">
        <p14:creationId xmlns:p14="http://schemas.microsoft.com/office/powerpoint/2010/main" val="3979981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Tomorrow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8800"/>
            <a:ext cx="4495800" cy="29199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839415"/>
            <a:ext cx="4876800" cy="3018585"/>
          </a:xfrm>
          <a:prstGeom prst="rect">
            <a:avLst/>
          </a:prstGeom>
        </p:spPr>
      </p:pic>
    </p:spTree>
    <p:extLst>
      <p:ext uri="{BB962C8B-B14F-4D97-AF65-F5344CB8AC3E}">
        <p14:creationId xmlns:p14="http://schemas.microsoft.com/office/powerpoint/2010/main" val="39964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Awesome Song!!</a:t>
            </a:r>
          </a:p>
        </p:txBody>
      </p:sp>
      <p:pic>
        <p:nvPicPr>
          <p:cNvPr id="5" name="4tw_RiQp6H8"/>
          <p:cNvPicPr>
            <a:picLocks noGrp="1" noRot="1" noChangeAspect="1"/>
          </p:cNvPicPr>
          <p:nvPr>
            <p:ph idx="1"/>
            <a:videoFile r:link="rId2"/>
          </p:nvPr>
        </p:nvPicPr>
        <p:blipFill>
          <a:blip r:embed="rId4"/>
          <a:stretch>
            <a:fillRect/>
          </a:stretch>
        </p:blipFill>
        <p:spPr>
          <a:xfrm>
            <a:off x="2286000" y="2590800"/>
            <a:ext cx="4572000" cy="2571750"/>
          </a:xfrm>
          <a:prstGeom prst="rect">
            <a:avLst/>
          </a:prstGeom>
        </p:spPr>
      </p:pic>
      <p:sp>
        <p:nvSpPr>
          <p:cNvPr id="3" name="Rectangle 2"/>
          <p:cNvSpPr/>
          <p:nvPr/>
        </p:nvSpPr>
        <p:spPr>
          <a:xfrm>
            <a:off x="2667000" y="1905000"/>
            <a:ext cx="3142207" cy="369332"/>
          </a:xfrm>
          <a:prstGeom prst="rect">
            <a:avLst/>
          </a:prstGeom>
        </p:spPr>
        <p:txBody>
          <a:bodyPr wrap="none">
            <a:spAutoFit/>
          </a:bodyPr>
          <a:lstStyle/>
          <a:p>
            <a:r>
              <a:rPr lang="en-US" dirty="0"/>
              <a:t>https://youtu.be/4tw_RiQp6H8</a:t>
            </a:r>
          </a:p>
        </p:txBody>
      </p:sp>
    </p:spTree>
    <p:custDataLst>
      <p:tags r:id="rId1"/>
    </p:custDataLst>
    <p:extLst>
      <p:ext uri="{BB962C8B-B14F-4D97-AF65-F5344CB8AC3E}">
        <p14:creationId xmlns:p14="http://schemas.microsoft.com/office/powerpoint/2010/main" val="4263276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6759"/>
            <a:ext cx="9220200" cy="6131433"/>
          </a:xfrm>
        </p:spPr>
      </p:pic>
    </p:spTree>
    <p:extLst>
      <p:ext uri="{BB962C8B-B14F-4D97-AF65-F5344CB8AC3E}">
        <p14:creationId xmlns:p14="http://schemas.microsoft.com/office/powerpoint/2010/main" val="30562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252728"/>
          </a:xfrm>
        </p:spPr>
        <p:txBody>
          <a:bodyPr>
            <a:noAutofit/>
          </a:bodyPr>
          <a:lstStyle/>
          <a:p>
            <a:r>
              <a:rPr lang="en-US" sz="2000" dirty="0"/>
              <a:t> </a:t>
            </a:r>
            <a:br>
              <a:rPr lang="en-US" sz="2000" dirty="0"/>
            </a:br>
            <a:r>
              <a:rPr lang="en-US" sz="2000" dirty="0"/>
              <a:t> </a:t>
            </a:r>
            <a:br>
              <a:rPr lang="en-US" sz="2000" dirty="0"/>
            </a:br>
            <a:r>
              <a:rPr lang="en-US" sz="2400" dirty="0"/>
              <a:t>Everything in the solar system that is larger than 400 kilometers in diameter except the Sun.  All the round moons, four asteroids, and more than 100 objects beyond Neptune.      </a:t>
            </a:r>
            <a:r>
              <a:rPr lang="en-US" sz="2000" dirty="0"/>
              <a:t>    </a:t>
            </a:r>
            <a:r>
              <a:rPr lang="en-US" sz="500" dirty="0"/>
              <a:t>     </a:t>
            </a:r>
            <a:r>
              <a:rPr lang="en-US" sz="1050" dirty="0"/>
              <a:t>   Photo by the Planetary Society</a:t>
            </a:r>
            <a:r>
              <a:rPr lang="en-US" sz="4400" dirty="0"/>
              <a:t/>
            </a:r>
            <a:br>
              <a:rPr lang="en-US" sz="4400" dirty="0"/>
            </a:br>
            <a:endParaRPr lang="en-US" sz="2000" dirty="0"/>
          </a:p>
        </p:txBody>
      </p:sp>
      <p:pic>
        <p:nvPicPr>
          <p:cNvPr id="5" name="Picture 4"/>
          <p:cNvPicPr>
            <a:picLocks noChangeAspect="1"/>
          </p:cNvPicPr>
          <p:nvPr/>
        </p:nvPicPr>
        <p:blipFill>
          <a:blip r:embed="rId3"/>
          <a:stretch>
            <a:fillRect/>
          </a:stretch>
        </p:blipFill>
        <p:spPr>
          <a:xfrm>
            <a:off x="0" y="1371600"/>
            <a:ext cx="9076267" cy="5410200"/>
          </a:xfrm>
          <a:prstGeom prst="rect">
            <a:avLst/>
          </a:prstGeom>
        </p:spPr>
      </p:pic>
    </p:spTree>
    <p:custDataLst>
      <p:tags r:id="rId1"/>
    </p:custDataLst>
    <p:extLst>
      <p:ext uri="{BB962C8B-B14F-4D97-AF65-F5344CB8AC3E}">
        <p14:creationId xmlns:p14="http://schemas.microsoft.com/office/powerpoint/2010/main" val="369676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1" y="1524000"/>
            <a:ext cx="9133779" cy="5241440"/>
          </a:xfrm>
        </p:spPr>
      </p:pic>
    </p:spTree>
    <p:extLst>
      <p:ext uri="{BB962C8B-B14F-4D97-AF65-F5344CB8AC3E}">
        <p14:creationId xmlns:p14="http://schemas.microsoft.com/office/powerpoint/2010/main" val="29688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a:t>
            </a:r>
          </a:p>
        </p:txBody>
      </p:sp>
      <p:sp>
        <p:nvSpPr>
          <p:cNvPr id="3" name="Content Placeholder 2"/>
          <p:cNvSpPr>
            <a:spLocks noGrp="1"/>
          </p:cNvSpPr>
          <p:nvPr>
            <p:ph idx="1"/>
          </p:nvPr>
        </p:nvSpPr>
        <p:spPr/>
        <p:txBody>
          <a:bodyPr/>
          <a:lstStyle/>
          <a:p>
            <a:r>
              <a:rPr lang="en-US" dirty="0"/>
              <a:t>Where do we stop?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33" y="2345963"/>
            <a:ext cx="8700567" cy="4207237"/>
          </a:xfrm>
          <a:prstGeom prst="rect">
            <a:avLst/>
          </a:prstGeom>
        </p:spPr>
      </p:pic>
    </p:spTree>
    <p:extLst>
      <p:ext uri="{BB962C8B-B14F-4D97-AF65-F5344CB8AC3E}">
        <p14:creationId xmlns:p14="http://schemas.microsoft.com/office/powerpoint/2010/main" val="25354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43047</TotalTime>
  <Words>906</Words>
  <Application>Microsoft Office PowerPoint</Application>
  <PresentationFormat>On-screen Show (4:3)</PresentationFormat>
  <Paragraphs>102</Paragraphs>
  <Slides>52</Slides>
  <Notes>1</Notes>
  <HiddenSlides>1</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Corbel</vt:lpstr>
      <vt:lpstr>Times New Roman</vt:lpstr>
      <vt:lpstr>Wingdings</vt:lpstr>
      <vt:lpstr>Wingdings 2</vt:lpstr>
      <vt:lpstr>Wingdings 3</vt:lpstr>
      <vt:lpstr>Module</vt:lpstr>
      <vt:lpstr>Send in your number </vt:lpstr>
      <vt:lpstr>Reminder</vt:lpstr>
      <vt:lpstr>We are studying planets.  Let get this out of the way.</vt:lpstr>
      <vt:lpstr>We are studying planets.  Let get this out of the way.</vt:lpstr>
      <vt:lpstr>Did you need more than just pictures to correctly label things?</vt:lpstr>
      <vt:lpstr>Size?</vt:lpstr>
      <vt:lpstr>    Everything in the solar system that is larger than 400 kilometers in diameter except the Sun.  All the round moons, four asteroids, and more than 100 objects beyond Neptune.                  Photo by the Planetary Society </vt:lpstr>
      <vt:lpstr>Shape?</vt:lpstr>
      <vt:lpstr>Distance?</vt:lpstr>
      <vt:lpstr>Atmosphere?</vt:lpstr>
      <vt:lpstr>Size of atmosphere?</vt:lpstr>
      <vt:lpstr>Composition?</vt:lpstr>
      <vt:lpstr>Orbit?</vt:lpstr>
      <vt:lpstr>Back in the day…</vt:lpstr>
      <vt:lpstr>Planets throughout History</vt:lpstr>
      <vt:lpstr>PowerPoint Presentation</vt:lpstr>
      <vt:lpstr>PowerPoint Presentation</vt:lpstr>
      <vt:lpstr>PowerPoint Presentation</vt:lpstr>
      <vt:lpstr>The definition of planet set in Prague in 2006 by the International Astronomical Union (IAU) states that, in the Solar System, a Planet is a celestial body that:</vt:lpstr>
      <vt:lpstr>What makes a dwarf planet: </vt:lpstr>
      <vt:lpstr>PowerPoint Presentation</vt:lpstr>
      <vt:lpstr>Why have people been talking about Pluto?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Pluto look like?</vt:lpstr>
      <vt:lpstr>Hubble Images of Pluto</vt:lpstr>
      <vt:lpstr>PowerPoint Presentation</vt:lpstr>
      <vt:lpstr>New Horizons!!!! </vt:lpstr>
      <vt:lpstr>PowerPoint Presentation</vt:lpstr>
      <vt:lpstr>You cannot un-see what I’m about to show you.</vt:lpstr>
      <vt:lpstr>PowerPoint Presentation</vt:lpstr>
      <vt:lpstr>PowerPoint Presentation</vt:lpstr>
      <vt:lpstr>PowerPoint Presentation</vt:lpstr>
      <vt:lpstr>PowerPoint Presentation</vt:lpstr>
      <vt:lpstr>Ceres: The largest Asteroid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what’s a planet?!?!?</vt:lpstr>
      <vt:lpstr>Homework: Read</vt:lpstr>
      <vt:lpstr>Respond: By tomorrow</vt:lpstr>
      <vt:lpstr>Due Tomorrow</vt:lpstr>
      <vt:lpstr>An Awesome Song!!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the solar system</dc:title>
  <dc:creator>Miller, Danielle L.</dc:creator>
  <cp:lastModifiedBy>ekhyatt</cp:lastModifiedBy>
  <cp:revision>368</cp:revision>
  <cp:lastPrinted>2013-12-18T14:50:06Z</cp:lastPrinted>
  <dcterms:created xsi:type="dcterms:W3CDTF">2011-11-02T11:14:40Z</dcterms:created>
  <dcterms:modified xsi:type="dcterms:W3CDTF">2018-12-07T03:53:11Z</dcterms:modified>
</cp:coreProperties>
</file>