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461" r:id="rId2"/>
    <p:sldId id="520" r:id="rId3"/>
    <p:sldId id="515" r:id="rId4"/>
    <p:sldId id="516" r:id="rId5"/>
    <p:sldId id="517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27" autoAdjust="0"/>
    <p:restoredTop sz="94660"/>
  </p:normalViewPr>
  <p:slideViewPr>
    <p:cSldViewPr>
      <p:cViewPr varScale="1">
        <p:scale>
          <a:sx n="87" d="100"/>
          <a:sy n="87" d="100"/>
        </p:scale>
        <p:origin x="1488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69F4883-8D90-4304-BCC4-19C0AC8427DB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5921617-BA68-462A-8006-3FCF5D0778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46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0FF7F42-5720-46E3-A859-73AFA7774B71}" type="datetimeFigureOut">
              <a:rPr lang="en-US" smtClean="0"/>
              <a:pPr/>
              <a:t>12/5/2018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671028-27B1-44B0-8ED2-955AA12FDF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611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C937-4850-429D-9983-CE9A4CF99B91}" type="datetimeFigureOut">
              <a:rPr lang="en-US" smtClean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1C285-EADD-4F88-867D-A94815DD4A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C937-4850-429D-9983-CE9A4CF99B91}" type="datetimeFigureOut">
              <a:rPr lang="en-US" smtClean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1C285-EADD-4F88-867D-A94815DD4A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C937-4850-429D-9983-CE9A4CF99B91}" type="datetimeFigureOut">
              <a:rPr lang="en-US" smtClean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1C285-EADD-4F88-867D-A94815DD4A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C937-4850-429D-9983-CE9A4CF99B91}" type="datetimeFigureOut">
              <a:rPr lang="en-US" smtClean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1C285-EADD-4F88-867D-A94815DD4A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C937-4850-429D-9983-CE9A4CF99B91}" type="datetimeFigureOut">
              <a:rPr lang="en-US" smtClean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1C285-EADD-4F88-867D-A94815DD4A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C937-4850-429D-9983-CE9A4CF99B91}" type="datetimeFigureOut">
              <a:rPr lang="en-US" smtClean="0"/>
              <a:pPr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1C285-EADD-4F88-867D-A94815DD4A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C937-4850-429D-9983-CE9A4CF99B91}" type="datetimeFigureOut">
              <a:rPr lang="en-US" smtClean="0"/>
              <a:pPr/>
              <a:t>12/5/2018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1C285-EADD-4F88-867D-A94815DD4A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C937-4850-429D-9983-CE9A4CF99B91}" type="datetimeFigureOut">
              <a:rPr lang="en-US" smtClean="0"/>
              <a:pPr/>
              <a:t>12/5/2018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1C285-EADD-4F88-867D-A94815DD4A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C937-4850-429D-9983-CE9A4CF99B91}" type="datetimeFigureOut">
              <a:rPr lang="en-US" smtClean="0"/>
              <a:pPr/>
              <a:t>12/5/2018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1C285-EADD-4F88-867D-A94815DD4A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C937-4850-429D-9983-CE9A4CF99B91}" type="datetimeFigureOut">
              <a:rPr lang="en-US" smtClean="0"/>
              <a:pPr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1C285-EADD-4F88-867D-A94815DD4A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CBCC937-4850-429D-9983-CE9A4CF99B91}" type="datetimeFigureOut">
              <a:rPr lang="en-US" smtClean="0"/>
              <a:pPr/>
              <a:t>12/5/2018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681C285-EADD-4F88-867D-A94815DD4A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CBCC937-4850-429D-9983-CE9A4CF99B91}" type="datetimeFigureOut">
              <a:rPr lang="en-US" smtClean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681C285-EADD-4F88-867D-A94815DD4A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2" Type="http://schemas.openxmlformats.org/officeDocument/2006/relationships/image" Target="../media/image6.png"/><Relationship Id="rId16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5" Type="http://schemas.openxmlformats.org/officeDocument/2006/relationships/image" Target="../media/image19.jpg"/><Relationship Id="rId10" Type="http://schemas.openxmlformats.org/officeDocument/2006/relationships/image" Target="../media/image14.jpg"/><Relationship Id="rId4" Type="http://schemas.openxmlformats.org/officeDocument/2006/relationships/image" Target="../media/image8.jpeg"/><Relationship Id="rId9" Type="http://schemas.openxmlformats.org/officeDocument/2006/relationships/image" Target="../media/image13.jpg"/><Relationship Id="rId14" Type="http://schemas.openxmlformats.org/officeDocument/2006/relationships/image" Target="../media/image18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ebquest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2" y="1444390"/>
            <a:ext cx="9144000" cy="5413610"/>
          </a:xfrm>
        </p:spPr>
        <p:txBody>
          <a:bodyPr>
            <a:normAutofit fontScale="47500" lnSpcReduction="20000"/>
          </a:bodyPr>
          <a:lstStyle/>
          <a:p>
            <a:pPr lvl="0">
              <a:lnSpc>
                <a:spcPct val="170000"/>
              </a:lnSpc>
            </a:pPr>
            <a:r>
              <a:rPr lang="en-US" sz="3500" dirty="0"/>
              <a:t>U</a:t>
            </a:r>
            <a:r>
              <a:rPr lang="en-US" sz="3500" dirty="0" smtClean="0"/>
              <a:t>nderstand </a:t>
            </a:r>
            <a:r>
              <a:rPr lang="en-US" sz="3500" dirty="0"/>
              <a:t>how our view of the solar system has changed over time and </a:t>
            </a:r>
            <a:r>
              <a:rPr lang="en-US" sz="3500" dirty="0" smtClean="0"/>
              <a:t>how </a:t>
            </a:r>
            <a:r>
              <a:rPr lang="en-US" sz="3500" dirty="0"/>
              <a:t>discoveries made have led to our changing our view of the solar system.</a:t>
            </a:r>
          </a:p>
          <a:p>
            <a:pPr lvl="0">
              <a:lnSpc>
                <a:spcPct val="170000"/>
              </a:lnSpc>
            </a:pPr>
            <a:r>
              <a:rPr lang="en-US" sz="3500" dirty="0"/>
              <a:t>L</a:t>
            </a:r>
            <a:r>
              <a:rPr lang="en-US" sz="3500" dirty="0" smtClean="0"/>
              <a:t>earn </a:t>
            </a:r>
            <a:r>
              <a:rPr lang="en-US" sz="3500" dirty="0"/>
              <a:t>planetary characteristics such as number of moons, size, </a:t>
            </a:r>
            <a:r>
              <a:rPr lang="en-US" sz="3500" dirty="0" smtClean="0"/>
              <a:t>composition</a:t>
            </a:r>
            <a:r>
              <a:rPr lang="en-US" sz="3500" dirty="0"/>
              <a:t>, type of atmosphere, gravity, temperature and surface features.</a:t>
            </a:r>
          </a:p>
          <a:p>
            <a:pPr lvl="0">
              <a:lnSpc>
                <a:spcPct val="170000"/>
              </a:lnSpc>
            </a:pPr>
            <a:r>
              <a:rPr lang="en-US" sz="3500" dirty="0"/>
              <a:t>U</a:t>
            </a:r>
            <a:r>
              <a:rPr lang="en-US" sz="3500" dirty="0" smtClean="0"/>
              <a:t>nderstand </a:t>
            </a:r>
            <a:r>
              <a:rPr lang="en-US" sz="3500" dirty="0"/>
              <a:t>the movement of planetary bodies.</a:t>
            </a:r>
          </a:p>
          <a:p>
            <a:pPr lvl="0">
              <a:lnSpc>
                <a:spcPct val="170000"/>
              </a:lnSpc>
            </a:pPr>
            <a:r>
              <a:rPr lang="en-US" sz="3500" u="sng" dirty="0"/>
              <a:t>U</a:t>
            </a:r>
            <a:r>
              <a:rPr lang="en-US" sz="3500" u="sng" dirty="0" smtClean="0"/>
              <a:t>nderstand </a:t>
            </a:r>
            <a:r>
              <a:rPr lang="en-US" sz="3500" u="sng" dirty="0"/>
              <a:t>which planetary characteristics are more important than </a:t>
            </a:r>
            <a:r>
              <a:rPr lang="en-US" sz="3500" u="sng" dirty="0" smtClean="0"/>
              <a:t>others </a:t>
            </a:r>
            <a:r>
              <a:rPr lang="en-US" sz="3500" u="sng" dirty="0"/>
              <a:t>when it relates to our understanding of other worlds. </a:t>
            </a:r>
          </a:p>
          <a:p>
            <a:pPr lvl="0">
              <a:lnSpc>
                <a:spcPct val="170000"/>
              </a:lnSpc>
            </a:pPr>
            <a:r>
              <a:rPr lang="en-US" sz="3500" dirty="0"/>
              <a:t>U</a:t>
            </a:r>
            <a:r>
              <a:rPr lang="en-US" sz="3500" dirty="0" smtClean="0"/>
              <a:t>nderstand </a:t>
            </a:r>
            <a:r>
              <a:rPr lang="en-US" sz="3500" dirty="0"/>
              <a:t>how proximity to the sun influences planets.</a:t>
            </a:r>
          </a:p>
          <a:p>
            <a:pPr lvl="0">
              <a:lnSpc>
                <a:spcPct val="170000"/>
              </a:lnSpc>
            </a:pPr>
            <a:r>
              <a:rPr lang="en-US" sz="3500" dirty="0" smtClean="0"/>
              <a:t>Understand </a:t>
            </a:r>
            <a:r>
              <a:rPr lang="en-US" sz="3500" dirty="0"/>
              <a:t>the methods and tools scientists use to learn about other </a:t>
            </a:r>
            <a:r>
              <a:rPr lang="en-US" sz="3500" dirty="0" smtClean="0"/>
              <a:t>planets </a:t>
            </a:r>
            <a:r>
              <a:rPr lang="en-US" sz="3500" dirty="0"/>
              <a:t>and moons in our solar system.</a:t>
            </a:r>
          </a:p>
          <a:p>
            <a:pPr lvl="0">
              <a:lnSpc>
                <a:spcPct val="170000"/>
              </a:lnSpc>
            </a:pPr>
            <a:r>
              <a:rPr lang="en-US" sz="3500" dirty="0"/>
              <a:t>U</a:t>
            </a:r>
            <a:r>
              <a:rPr lang="en-US" sz="3500" dirty="0" smtClean="0"/>
              <a:t>nderstand </a:t>
            </a:r>
            <a:r>
              <a:rPr lang="en-US" sz="3500" dirty="0"/>
              <a:t>the conditions needed for a habitable world and </a:t>
            </a:r>
            <a:r>
              <a:rPr lang="en-US" sz="3500" dirty="0" smtClean="0"/>
              <a:t>determine </a:t>
            </a:r>
            <a:r>
              <a:rPr lang="en-US" sz="3500" dirty="0"/>
              <a:t>if there are habitable worlds in our solar system or outside the solar system.</a:t>
            </a:r>
          </a:p>
          <a:p>
            <a:pPr lvl="0">
              <a:lnSpc>
                <a:spcPct val="170000"/>
              </a:lnSpc>
            </a:pPr>
            <a:r>
              <a:rPr lang="en-US" sz="3500" dirty="0"/>
              <a:t>U</a:t>
            </a:r>
            <a:r>
              <a:rPr lang="en-US" sz="3500" dirty="0" smtClean="0"/>
              <a:t>nderstand </a:t>
            </a:r>
            <a:r>
              <a:rPr lang="en-US" sz="3500" dirty="0"/>
              <a:t>how we look for and study solar systems other than our own.</a:t>
            </a:r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362200" y="-26894"/>
            <a:ext cx="6858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buFont typeface="+mj-lt"/>
              <a:buAutoNum type="arabicPeriod"/>
            </a:pPr>
            <a:r>
              <a:rPr lang="en-US" sz="1600" b="1" u="sng" dirty="0" smtClean="0">
                <a:solidFill>
                  <a:srgbClr val="FFFF00"/>
                </a:solidFill>
              </a:rPr>
              <a:t>Complex </a:t>
            </a:r>
            <a:r>
              <a:rPr lang="en-US" sz="1600" b="1" u="sng" dirty="0">
                <a:solidFill>
                  <a:srgbClr val="FFFF00"/>
                </a:solidFill>
              </a:rPr>
              <a:t>Knowledge</a:t>
            </a:r>
            <a:r>
              <a:rPr lang="en-US" sz="1600" dirty="0">
                <a:solidFill>
                  <a:srgbClr val="FFFF00"/>
                </a:solidFill>
              </a:rPr>
              <a:t>:  demonstrations of learning that go </a:t>
            </a:r>
            <a:r>
              <a:rPr lang="en-US" sz="1600" dirty="0" smtClean="0">
                <a:solidFill>
                  <a:srgbClr val="FFFF00"/>
                </a:solidFill>
              </a:rPr>
              <a:t>above and </a:t>
            </a:r>
            <a:r>
              <a:rPr lang="en-US" sz="1600" dirty="0">
                <a:solidFill>
                  <a:srgbClr val="FFFF00"/>
                </a:solidFill>
              </a:rPr>
              <a:t>above and beyond what was explicitly taught.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n-US" sz="1600" b="1" u="sng" dirty="0">
                <a:solidFill>
                  <a:srgbClr val="FFFF00"/>
                </a:solidFill>
              </a:rPr>
              <a:t>Knowledge</a:t>
            </a:r>
            <a:r>
              <a:rPr lang="en-US" sz="1600" dirty="0">
                <a:solidFill>
                  <a:srgbClr val="FFFF00"/>
                </a:solidFill>
              </a:rPr>
              <a:t>: meeting the learning goals and expectations.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n-US" sz="1600" b="1" u="sng" dirty="0">
                <a:solidFill>
                  <a:srgbClr val="FFFF00"/>
                </a:solidFill>
              </a:rPr>
              <a:t>Foundational knowledge</a:t>
            </a:r>
            <a:r>
              <a:rPr lang="en-US" sz="1600" dirty="0">
                <a:solidFill>
                  <a:srgbClr val="FFFF00"/>
                </a:solidFill>
              </a:rPr>
              <a:t>: simpler procedures, isolated details, vocabulary.</a:t>
            </a:r>
          </a:p>
          <a:p>
            <a:pPr marL="342900" indent="-342900" fontAlgn="t">
              <a:buFont typeface="+mj-lt"/>
              <a:buAutoNum type="arabicPeriod"/>
            </a:pPr>
            <a:r>
              <a:rPr lang="en-US" sz="1600" b="1" u="sng" dirty="0">
                <a:solidFill>
                  <a:srgbClr val="FFFF00"/>
                </a:solidFill>
              </a:rPr>
              <a:t>Limited knowledge</a:t>
            </a:r>
            <a:r>
              <a:rPr lang="en-US" sz="1600" dirty="0">
                <a:solidFill>
                  <a:srgbClr val="FFFF00"/>
                </a:solidFill>
              </a:rPr>
              <a:t>: know very little details but working toward a higher </a:t>
            </a:r>
            <a:r>
              <a:rPr lang="en-US" sz="1600" dirty="0" smtClean="0">
                <a:solidFill>
                  <a:srgbClr val="FFFF00"/>
                </a:solidFill>
              </a:rPr>
              <a:t>level</a:t>
            </a:r>
            <a:r>
              <a:rPr lang="en-US" sz="1200" dirty="0" smtClean="0">
                <a:solidFill>
                  <a:srgbClr val="FFFF00"/>
                </a:solidFill>
              </a:rPr>
              <a:t>.</a:t>
            </a:r>
            <a:endParaRPr lang="en-US" sz="1200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990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Due Friday December </a:t>
            </a:r>
            <a:r>
              <a:rPr lang="en-US" dirty="0" smtClean="0"/>
              <a:t>17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6" y="1524001"/>
            <a:ext cx="2178627" cy="281939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516675"/>
            <a:ext cx="2178627" cy="28193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774" y="1516674"/>
            <a:ext cx="2178627" cy="28193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271" y="1509348"/>
            <a:ext cx="2189949" cy="283405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81000" y="4648200"/>
            <a:ext cx="8763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This is on </a:t>
            </a:r>
            <a:r>
              <a:rPr lang="en-US" sz="3200" dirty="0" smtClean="0"/>
              <a:t>my desk (and </a:t>
            </a:r>
            <a:r>
              <a:rPr lang="en-US" sz="3200" dirty="0" err="1" smtClean="0"/>
              <a:t>mrhyatt.rocks</a:t>
            </a:r>
            <a:r>
              <a:rPr lang="en-US" sz="3200" dirty="0" smtClean="0"/>
              <a:t>) – </a:t>
            </a:r>
            <a:r>
              <a:rPr lang="en-US" sz="3200" dirty="0"/>
              <a:t>and it’s worth </a:t>
            </a:r>
            <a:r>
              <a:rPr lang="en-US" sz="3200" dirty="0"/>
              <a:t>5</a:t>
            </a:r>
            <a:r>
              <a:rPr lang="en-US" sz="3200" dirty="0" smtClean="0"/>
              <a:t>0 </a:t>
            </a:r>
            <a:r>
              <a:rPr lang="en-US" sz="3200" dirty="0" smtClean="0"/>
              <a:t>points if it is </a:t>
            </a:r>
            <a:r>
              <a:rPr lang="en-US" sz="3600" b="1" i="1" u="sng" dirty="0" smtClean="0"/>
              <a:t>completely</a:t>
            </a:r>
            <a:r>
              <a:rPr lang="en-US" sz="3600" dirty="0" smtClean="0"/>
              <a:t> </a:t>
            </a:r>
            <a:r>
              <a:rPr lang="en-US" sz="3200" dirty="0" smtClean="0"/>
              <a:t>filled in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1499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767" y="1762338"/>
            <a:ext cx="2208771" cy="18678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27" y="1754141"/>
            <a:ext cx="2208771" cy="18678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435" y="1730341"/>
            <a:ext cx="2208771" cy="18678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869" y="1775191"/>
            <a:ext cx="2208771" cy="18678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You could use more or less than </a:t>
            </a:r>
            <a:r>
              <a:rPr lang="en-US" dirty="0" smtClean="0"/>
              <a:t>4 (at least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364" y="1944724"/>
            <a:ext cx="2473232" cy="1828800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1400" b="1" dirty="0" smtClean="0">
                <a:latin typeface="Bradley Hand ITC" panose="03070402050302030203" pitchFamily="66" charset="0"/>
              </a:rPr>
              <a:t>Name of category</a:t>
            </a:r>
          </a:p>
          <a:p>
            <a:pPr marL="118872" indent="0">
              <a:buNone/>
            </a:pPr>
            <a:endParaRPr lang="en-US" sz="1400" b="1" dirty="0" smtClean="0">
              <a:latin typeface="Bradley Hand ITC" panose="03070402050302030203" pitchFamily="66" charset="0"/>
            </a:endParaRPr>
          </a:p>
          <a:p>
            <a:pPr marL="118872" indent="0">
              <a:buNone/>
            </a:pPr>
            <a:r>
              <a:rPr lang="en-US" sz="1400" b="1" dirty="0" smtClean="0">
                <a:latin typeface="Bradley Hand ITC" panose="03070402050302030203" pitchFamily="66" charset="0"/>
              </a:rPr>
              <a:t>Criteria to join group</a:t>
            </a:r>
          </a:p>
          <a:p>
            <a:pPr marL="118872" indent="0">
              <a:buNone/>
            </a:pPr>
            <a:endParaRPr lang="en-US" sz="1400" b="1" dirty="0" smtClean="0">
              <a:latin typeface="Bradley Hand ITC" panose="03070402050302030203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8466" y="1967850"/>
            <a:ext cx="21103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8872" indent="0">
              <a:buNone/>
            </a:pPr>
            <a:r>
              <a:rPr lang="en-US" sz="1400" b="1" dirty="0">
                <a:latin typeface="Bradley Hand ITC" panose="03070402050302030203" pitchFamily="66" charset="0"/>
              </a:rPr>
              <a:t>Name of category</a:t>
            </a:r>
          </a:p>
          <a:p>
            <a:pPr marL="118872" indent="0">
              <a:buNone/>
            </a:pPr>
            <a:endParaRPr lang="en-US" sz="1400" b="1" dirty="0">
              <a:latin typeface="Bradley Hand ITC" panose="03070402050302030203" pitchFamily="66" charset="0"/>
            </a:endParaRPr>
          </a:p>
          <a:p>
            <a:pPr marL="118872" indent="0">
              <a:buNone/>
            </a:pPr>
            <a:r>
              <a:rPr lang="en-US" sz="1400" b="1" dirty="0">
                <a:latin typeface="Bradley Hand ITC" panose="03070402050302030203" pitchFamily="66" charset="0"/>
              </a:rPr>
              <a:t>Criteria to join group</a:t>
            </a:r>
          </a:p>
          <a:p>
            <a:pPr marL="118872" indent="0">
              <a:buNone/>
            </a:pPr>
            <a:endParaRPr lang="en-US" sz="1400" b="1" dirty="0">
              <a:latin typeface="Bradley Hand ITC" panose="03070402050302030203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88554" y="2050806"/>
            <a:ext cx="2057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8872" indent="0">
              <a:buNone/>
            </a:pPr>
            <a:r>
              <a:rPr lang="en-US" sz="1400" b="1" dirty="0">
                <a:latin typeface="Bradley Hand ITC" panose="03070402050302030203" pitchFamily="66" charset="0"/>
              </a:rPr>
              <a:t>Name of category</a:t>
            </a:r>
          </a:p>
          <a:p>
            <a:pPr marL="118872" indent="0">
              <a:buNone/>
            </a:pPr>
            <a:endParaRPr lang="en-US" sz="1400" b="1" dirty="0">
              <a:latin typeface="Bradley Hand ITC" panose="03070402050302030203" pitchFamily="66" charset="0"/>
            </a:endParaRPr>
          </a:p>
          <a:p>
            <a:pPr marL="118872" indent="0">
              <a:buNone/>
            </a:pPr>
            <a:r>
              <a:rPr lang="en-US" sz="1400" b="1" dirty="0">
                <a:latin typeface="Bradley Hand ITC" panose="03070402050302030203" pitchFamily="66" charset="0"/>
              </a:rPr>
              <a:t>Criteria to join group</a:t>
            </a:r>
          </a:p>
          <a:p>
            <a:pPr marL="118872" indent="0">
              <a:buNone/>
            </a:pPr>
            <a:endParaRPr lang="en-US" sz="1400" b="1" dirty="0">
              <a:latin typeface="Bradley Hand ITC" panose="03070402050302030203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33651" y="2037953"/>
            <a:ext cx="2209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8872" indent="0">
              <a:buNone/>
            </a:pPr>
            <a:r>
              <a:rPr lang="en-US" sz="1400" b="1" dirty="0">
                <a:latin typeface="Bradley Hand ITC" panose="03070402050302030203" pitchFamily="66" charset="0"/>
              </a:rPr>
              <a:t>Name of category</a:t>
            </a:r>
          </a:p>
          <a:p>
            <a:pPr marL="118872" indent="0">
              <a:buNone/>
            </a:pPr>
            <a:endParaRPr lang="en-US" sz="1400" b="1" dirty="0">
              <a:latin typeface="Bradley Hand ITC" panose="03070402050302030203" pitchFamily="66" charset="0"/>
            </a:endParaRPr>
          </a:p>
          <a:p>
            <a:pPr marL="118872" indent="0">
              <a:buNone/>
            </a:pPr>
            <a:r>
              <a:rPr lang="en-US" sz="1400" b="1" dirty="0">
                <a:latin typeface="Bradley Hand ITC" panose="03070402050302030203" pitchFamily="66" charset="0"/>
              </a:rPr>
              <a:t>Criteria to join group</a:t>
            </a:r>
          </a:p>
          <a:p>
            <a:pPr marL="118872" indent="0">
              <a:buNone/>
            </a:pPr>
            <a:endParaRPr lang="en-US" sz="1400" b="1" dirty="0">
              <a:latin typeface="Bradley Hand ITC" panose="03070402050302030203" pitchFamily="66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677" y="4609081"/>
            <a:ext cx="990600" cy="74371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682" y="5823198"/>
            <a:ext cx="932557" cy="93255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1959" y="4916734"/>
            <a:ext cx="1063181" cy="100102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243" y="6009932"/>
            <a:ext cx="704615" cy="70461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937" y="5066169"/>
            <a:ext cx="862102" cy="64724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7886" y="4746397"/>
            <a:ext cx="849327" cy="84932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170" y="3595778"/>
            <a:ext cx="938562" cy="93856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708" y="5748532"/>
            <a:ext cx="1052512" cy="59264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0202" y="3775310"/>
            <a:ext cx="579499" cy="57949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448" y="4067566"/>
            <a:ext cx="684376" cy="68437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87" y="3828473"/>
            <a:ext cx="828996" cy="55351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708" y="4676385"/>
            <a:ext cx="1052512" cy="79019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7171" y="3741308"/>
            <a:ext cx="1024155" cy="102415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884" y="5852574"/>
            <a:ext cx="974361" cy="509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10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WebQuest.org </a:t>
            </a:r>
            <a:r>
              <a:rPr lang="en-US" dirty="0"/>
              <a:t>defines a </a:t>
            </a:r>
            <a:r>
              <a:rPr lang="en-US" dirty="0" err="1"/>
              <a:t>WebQuest</a:t>
            </a:r>
            <a:r>
              <a:rPr lang="en-US" dirty="0"/>
              <a:t> as </a:t>
            </a:r>
            <a:r>
              <a:rPr lang="en-US" i="1" dirty="0"/>
              <a:t>"... an inquiry-oriented lesson format in which most or all the information that learners work with comes from the web</a:t>
            </a:r>
            <a:r>
              <a:rPr lang="en-US" i="1" dirty="0" smtClean="0"/>
              <a:t>.“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64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797034"/>
            <a:ext cx="8229600" cy="352242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5896607" cy="3829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37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43522</TotalTime>
  <Words>266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Bradley Hand ITC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  <vt:lpstr>Due Friday December 17th </vt:lpstr>
      <vt:lpstr>You could use more or less than 4 (at least 3)</vt:lpstr>
      <vt:lpstr>Web Quest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: the solar system</dc:title>
  <dc:creator>Miller, Danielle L.</dc:creator>
  <cp:lastModifiedBy>Hyatt, Evan K.</cp:lastModifiedBy>
  <cp:revision>356</cp:revision>
  <cp:lastPrinted>2013-12-18T14:50:06Z</cp:lastPrinted>
  <dcterms:created xsi:type="dcterms:W3CDTF">2011-11-02T11:14:40Z</dcterms:created>
  <dcterms:modified xsi:type="dcterms:W3CDTF">2018-12-05T18:23:19Z</dcterms:modified>
</cp:coreProperties>
</file>